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2"/>
  </p:notesMasterIdLst>
  <p:sldIdLst>
    <p:sldId id="2147480152" r:id="rId2"/>
    <p:sldId id="2147480153" r:id="rId3"/>
    <p:sldId id="2147479969" r:id="rId4"/>
    <p:sldId id="2147480154" r:id="rId5"/>
    <p:sldId id="2147480155" r:id="rId6"/>
    <p:sldId id="2147480156" r:id="rId7"/>
    <p:sldId id="2147479970" r:id="rId8"/>
    <p:sldId id="2147480158" r:id="rId9"/>
    <p:sldId id="2147480159" r:id="rId10"/>
    <p:sldId id="2147480157" r:id="rId11"/>
    <p:sldId id="2147479971" r:id="rId12"/>
    <p:sldId id="2147479972" r:id="rId13"/>
    <p:sldId id="2147479973" r:id="rId14"/>
    <p:sldId id="2147479974" r:id="rId15"/>
    <p:sldId id="2147480002" r:id="rId16"/>
    <p:sldId id="2147480147" r:id="rId17"/>
    <p:sldId id="2147480149" r:id="rId18"/>
    <p:sldId id="2147480150" r:id="rId19"/>
    <p:sldId id="2147480141" r:id="rId20"/>
    <p:sldId id="2147479655" r:id="rId21"/>
    <p:sldId id="2147480142" r:id="rId22"/>
    <p:sldId id="2147480143" r:id="rId23"/>
    <p:sldId id="2147480144" r:id="rId24"/>
    <p:sldId id="2147480145" r:id="rId25"/>
    <p:sldId id="2147480146" r:id="rId26"/>
    <p:sldId id="2147480148" r:id="rId27"/>
    <p:sldId id="2147479894" r:id="rId28"/>
    <p:sldId id="2147480003" r:id="rId29"/>
    <p:sldId id="2147480004" r:id="rId30"/>
    <p:sldId id="214748015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EE83"/>
    <a:srgbClr val="98AFE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D3C519-55B9-B94F-A09F-B8391DE09A6F}" v="21" dt="2025-06-11T04:01:53.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77"/>
    <p:restoredTop sz="64626"/>
  </p:normalViewPr>
  <p:slideViewPr>
    <p:cSldViewPr snapToGrid="0">
      <p:cViewPr varScale="1">
        <p:scale>
          <a:sx n="62" d="100"/>
          <a:sy n="62" d="100"/>
        </p:scale>
        <p:origin x="1734" y="2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7FFB8-657B-1540-A58A-A525740D15BE}" type="datetimeFigureOut">
              <a:rPr lang="en-US" smtClean="0"/>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ADF261-B22B-134E-B527-68B484FBCD31}" type="slidenum">
              <a:rPr lang="en-US" smtClean="0"/>
              <a:t>‹#›</a:t>
            </a:fld>
            <a:endParaRPr lang="en-US"/>
          </a:p>
        </p:txBody>
      </p:sp>
    </p:spTree>
    <p:extLst>
      <p:ext uri="{BB962C8B-B14F-4D97-AF65-F5344CB8AC3E}">
        <p14:creationId xmlns:p14="http://schemas.microsoft.com/office/powerpoint/2010/main" val="1789555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learn.microsoft.com/en-us/training/modules/github-actions-packages/5-github-packages-code-packages" TargetMode="External"/><Relationship Id="rId3" Type="http://schemas.openxmlformats.org/officeDocument/2006/relationships/hyperlink" Target="https://learn.microsoft.com/en-us/training/modules/github-actions-packages/1-introduction" TargetMode="External"/><Relationship Id="rId7" Type="http://schemas.openxmlformats.org/officeDocument/2006/relationships/hyperlink" Target="https://learn.microsoft.com/en-us/training/modules/github-actions-packages/3-exercise-github-packages-docker-registry"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learn.microsoft.com/en-us/training/modules/github-actions-packages/4-knowledge-check-1" TargetMode="External"/><Relationship Id="rId5" Type="http://schemas.openxmlformats.org/officeDocument/2006/relationships/hyperlink" Target="https://learn.microsoft.com/en-us/training/modules/github-actions-packages/2b-publish-using-workflow" TargetMode="External"/><Relationship Id="rId10" Type="http://schemas.openxmlformats.org/officeDocument/2006/relationships/hyperlink" Target="https://learn.microsoft.com/en-us/training/modules/github-actions-packages/7-summary" TargetMode="External"/><Relationship Id="rId4" Type="http://schemas.openxmlformats.org/officeDocument/2006/relationships/hyperlink" Target="https://learn.microsoft.com/en-us/training/modules/github-actions-packages/2-what-is-github-packages" TargetMode="External"/><Relationship Id="rId9" Type="http://schemas.openxmlformats.org/officeDocument/2006/relationships/hyperlink" Target="https://learn.microsoft.com/en-us/training/modules/github-actions-packages/6-knowledge-check-2"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marketplace/actions/delete-package-versio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features/ac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learn.microsoft.com/en-us/training/modules/github-actions-ci/"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a:t>learn.microsoft.com</a:t>
            </a:r>
            <a:r>
              <a:rPr lang="en-US" dirty="0"/>
              <a:t>/</a:t>
            </a:r>
            <a:r>
              <a:rPr lang="en-US" dirty="0" err="1"/>
              <a:t>en</a:t>
            </a:r>
            <a:r>
              <a:rPr lang="en-US" dirty="0"/>
              <a:t>-us/training/paths/github-actions-2/</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this unit, we’ll dive into how to publish both code libraries and container images directly to GitHub’s own package registries. You’ll see how to build your artifact—whether it’s an </a:t>
            </a:r>
            <a:r>
              <a:rPr lang="en-US" dirty="0" err="1"/>
              <a:t>npm</a:t>
            </a:r>
            <a:r>
              <a:rPr lang="en-US" dirty="0"/>
              <a:t> module, NuGet package, or Docker image—authenticate automatically, tag it correctly, and push it to GitHub Packages or the GitHub Container Registry. By the end, you’ll have a streamlined, repeatable workflow that turns every merged change into a published package or image.</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5636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Quattrocento Sans" panose="020B0502050000020003" pitchFamily="34" charset="0"/>
              </a:rPr>
              <a:t>GitHub Packages let you securely publish and consume packages, store your packages alongside your code, and share your packages privately with your team or publicly with the open-source community. You can also use GitHub Actions to automate your packages.</a:t>
            </a:r>
          </a:p>
          <a:p>
            <a:pPr marL="0" indent="0">
              <a:buNone/>
            </a:pPr>
            <a:endParaRPr lang="en-US" sz="1200" dirty="0">
              <a:latin typeface="Quattrocento Sans" panose="020B0502050000020003" pitchFamily="34" charset="0"/>
            </a:endParaRPr>
          </a:p>
          <a:p>
            <a:pPr marL="0" indent="0">
              <a:buNone/>
            </a:pPr>
            <a:r>
              <a:rPr lang="en-US" sz="1200" dirty="0">
                <a:latin typeface="Quattrocento Sans" panose="020B0502050000020003" pitchFamily="34" charset="0"/>
              </a:rPr>
              <a:t>The following slide is an example of a basic workflow that runs whenever a new release is created in a repository. If the tests pass, then the package is published to GitHub Packages</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63103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this two‑job workflow, which lives in your repository’s .</a:t>
            </a:r>
            <a:r>
              <a:rPr lang="en-US" dirty="0" err="1"/>
              <a:t>github</a:t>
            </a:r>
            <a:r>
              <a:rPr lang="en-US" dirty="0"/>
              <a:t>/workflows directory—typically named something like release-</a:t>
            </a:r>
            <a:r>
              <a:rPr lang="en-US" dirty="0" err="1"/>
              <a:t>package.yml</a:t>
            </a:r>
            <a:r>
              <a:rPr lang="en-US" dirty="0"/>
              <a:t> so it’s self‑descriptive.</a:t>
            </a:r>
          </a:p>
          <a:p>
            <a:endParaRPr lang="en-US" dirty="0"/>
          </a:p>
          <a:p>
            <a:pPr>
              <a:buFont typeface="+mj-lt"/>
              <a:buAutoNum type="arabicPeriod"/>
            </a:pPr>
            <a:r>
              <a:rPr lang="en-US" b="1" dirty="0"/>
              <a:t>Trigger (on: release)</a:t>
            </a:r>
            <a:endParaRPr lang="en-US" dirty="0"/>
          </a:p>
          <a:p>
            <a:pPr marL="742950" lvl="1" indent="-285750">
              <a:buFont typeface="Arial" panose="020B0604020202020204" pitchFamily="34" charset="0"/>
              <a:buChar char="•"/>
            </a:pPr>
            <a:r>
              <a:rPr lang="en-US" dirty="0"/>
              <a:t>The workflow fires only when a new GitHub </a:t>
            </a:r>
            <a:r>
              <a:rPr lang="en-US" b="1" dirty="0"/>
              <a:t>release</a:t>
            </a:r>
            <a:r>
              <a:rPr lang="en-US" dirty="0"/>
              <a:t> is created, ensuring packages are published in sync with your versioned tags.</a:t>
            </a:r>
          </a:p>
          <a:p>
            <a:pPr>
              <a:buFont typeface="+mj-lt"/>
              <a:buAutoNum type="arabicPeriod"/>
            </a:pPr>
            <a:r>
              <a:rPr lang="en-US" b="1" dirty="0"/>
              <a:t>Build Job</a:t>
            </a:r>
            <a:endParaRPr lang="en-US" dirty="0"/>
          </a:p>
          <a:p>
            <a:pPr marL="742950" lvl="1" indent="-285750">
              <a:buFont typeface="+mj-lt"/>
              <a:buAutoNum type="arabicPeriod"/>
            </a:pPr>
            <a:r>
              <a:rPr lang="en-US" b="1" dirty="0"/>
              <a:t>Environment:</a:t>
            </a:r>
            <a:r>
              <a:rPr lang="en-US" dirty="0"/>
              <a:t> Runs on ubuntu-latest.</a:t>
            </a:r>
          </a:p>
          <a:p>
            <a:pPr marL="742950" lvl="1" indent="-285750">
              <a:buFont typeface="+mj-lt"/>
              <a:buAutoNum type="arabicPeriod"/>
            </a:pPr>
            <a:r>
              <a:rPr lang="en-US" b="1" dirty="0"/>
              <a:t>Steps:</a:t>
            </a:r>
            <a:endParaRPr lang="en-US" dirty="0"/>
          </a:p>
          <a:p>
            <a:pPr marL="1143000" lvl="2" indent="-228600">
              <a:buFont typeface="Arial" panose="020B0604020202020204" pitchFamily="34" charset="0"/>
              <a:buChar char="•"/>
            </a:pPr>
            <a:r>
              <a:rPr lang="en-US" b="1" dirty="0"/>
              <a:t>Checkout code</a:t>
            </a:r>
            <a:r>
              <a:rPr lang="en-US" dirty="0"/>
              <a:t> (actions/checkout@v4).</a:t>
            </a:r>
          </a:p>
          <a:p>
            <a:pPr marL="1143000" lvl="2" indent="-228600">
              <a:buFont typeface="Arial" panose="020B0604020202020204" pitchFamily="34" charset="0"/>
              <a:buChar char="•"/>
            </a:pPr>
            <a:r>
              <a:rPr lang="en-US" b="1" dirty="0"/>
              <a:t>Setup Node.js</a:t>
            </a:r>
            <a:r>
              <a:rPr lang="en-US" dirty="0"/>
              <a:t> (actions/setup-node@v4 with node-version: 12).</a:t>
            </a:r>
          </a:p>
          <a:p>
            <a:pPr marL="1143000" lvl="2" indent="-228600">
              <a:buFont typeface="Arial" panose="020B0604020202020204" pitchFamily="34" charset="0"/>
              <a:buChar char="•"/>
            </a:pPr>
            <a:r>
              <a:rPr lang="en-US" b="1" dirty="0"/>
              <a:t>Install dependencies</a:t>
            </a:r>
            <a:r>
              <a:rPr lang="en-US" dirty="0"/>
              <a:t> using </a:t>
            </a:r>
            <a:r>
              <a:rPr lang="en-US" dirty="0" err="1"/>
              <a:t>npm</a:t>
            </a:r>
            <a:r>
              <a:rPr lang="en-US" dirty="0"/>
              <a:t> ci, which installs exactly from your package-</a:t>
            </a:r>
            <a:r>
              <a:rPr lang="en-US" dirty="0" err="1"/>
              <a:t>lock.json</a:t>
            </a:r>
            <a:r>
              <a:rPr lang="en-US" dirty="0"/>
              <a:t>.</a:t>
            </a:r>
          </a:p>
          <a:p>
            <a:pPr marL="1143000" lvl="2" indent="-228600">
              <a:buFont typeface="Arial" panose="020B0604020202020204" pitchFamily="34" charset="0"/>
              <a:buChar char="•"/>
            </a:pPr>
            <a:r>
              <a:rPr lang="en-US" b="1" dirty="0"/>
              <a:t>Run tests</a:t>
            </a:r>
            <a:r>
              <a:rPr lang="en-US" dirty="0"/>
              <a:t> via </a:t>
            </a:r>
            <a:r>
              <a:rPr lang="en-US" dirty="0" err="1"/>
              <a:t>npm</a:t>
            </a:r>
            <a:r>
              <a:rPr lang="en-US" dirty="0"/>
              <a:t> test.</a:t>
            </a:r>
          </a:p>
          <a:p>
            <a:pPr marL="742950" lvl="1" indent="-285750">
              <a:buFont typeface="+mj-lt"/>
              <a:buAutoNum type="arabicPeriod"/>
            </a:pPr>
            <a:r>
              <a:rPr lang="en-US" b="1" dirty="0"/>
              <a:t>Purpose:</a:t>
            </a:r>
            <a:r>
              <a:rPr lang="en-US" dirty="0"/>
              <a:t> Validates that your code and tests pass before any publication occurs.</a:t>
            </a:r>
          </a:p>
          <a:p>
            <a:pPr>
              <a:buFont typeface="+mj-lt"/>
              <a:buAutoNum type="arabicPeriod"/>
            </a:pPr>
            <a:r>
              <a:rPr lang="en-US" b="1" dirty="0"/>
              <a:t>publish-</a:t>
            </a:r>
            <a:r>
              <a:rPr lang="en-US" b="1" dirty="0" err="1"/>
              <a:t>gpr</a:t>
            </a:r>
            <a:r>
              <a:rPr lang="en-US" b="1" dirty="0"/>
              <a:t> Job</a:t>
            </a:r>
            <a:endParaRPr lang="en-US" dirty="0"/>
          </a:p>
          <a:p>
            <a:pPr marL="742950" lvl="1" indent="-285750">
              <a:buFont typeface="+mj-lt"/>
              <a:buAutoNum type="arabicPeriod"/>
            </a:pPr>
            <a:r>
              <a:rPr lang="en-US" b="1" dirty="0"/>
              <a:t>Dependency:</a:t>
            </a:r>
            <a:r>
              <a:rPr lang="en-US" dirty="0"/>
              <a:t> Declares needs: build, so it only runs if the build job succeeds.</a:t>
            </a:r>
          </a:p>
          <a:p>
            <a:pPr marL="742950" lvl="1" indent="-285750">
              <a:buFont typeface="+mj-lt"/>
              <a:buAutoNum type="arabicPeriod"/>
            </a:pPr>
            <a:r>
              <a:rPr lang="en-US" b="1" dirty="0"/>
              <a:t>Environment:</a:t>
            </a:r>
            <a:r>
              <a:rPr lang="en-US" dirty="0"/>
              <a:t> Also on ubuntu-latest.</a:t>
            </a:r>
          </a:p>
          <a:p>
            <a:pPr marL="742950" lvl="1" indent="-285750">
              <a:buFont typeface="+mj-lt"/>
              <a:buAutoNum type="arabicPeriod"/>
            </a:pPr>
            <a:r>
              <a:rPr lang="en-US" b="1" dirty="0"/>
              <a:t>Steps:</a:t>
            </a:r>
            <a:endParaRPr lang="en-US" dirty="0"/>
          </a:p>
          <a:p>
            <a:pPr marL="1143000" lvl="2" indent="-228600">
              <a:buFont typeface="Arial" panose="020B0604020202020204" pitchFamily="34" charset="0"/>
              <a:buChar char="•"/>
            </a:pPr>
            <a:r>
              <a:rPr lang="en-US" dirty="0"/>
              <a:t>Re‑</a:t>
            </a:r>
            <a:r>
              <a:rPr lang="en-US" b="1" dirty="0"/>
              <a:t>checkout code</a:t>
            </a:r>
            <a:r>
              <a:rPr lang="en-US" dirty="0"/>
              <a:t> and </a:t>
            </a:r>
            <a:r>
              <a:rPr lang="en-US" b="1" dirty="0"/>
              <a:t>setup Node.js</a:t>
            </a:r>
            <a:r>
              <a:rPr lang="en-US" dirty="0"/>
              <a:t>—this time pointing registry-</a:t>
            </a:r>
            <a:r>
              <a:rPr lang="en-US" dirty="0" err="1"/>
              <a:t>url</a:t>
            </a:r>
            <a:r>
              <a:rPr lang="en-US" dirty="0"/>
              <a:t> at https://</a:t>
            </a:r>
            <a:r>
              <a:rPr lang="en-US" dirty="0" err="1"/>
              <a:t>npm.pkg.github.com</a:t>
            </a:r>
            <a:r>
              <a:rPr lang="en-US" dirty="0"/>
              <a:t>/.</a:t>
            </a:r>
          </a:p>
          <a:p>
            <a:pPr marL="1143000" lvl="2" indent="-228600">
              <a:buFont typeface="Arial" panose="020B0604020202020204" pitchFamily="34" charset="0"/>
              <a:buChar char="•"/>
            </a:pPr>
            <a:r>
              <a:rPr lang="en-US" b="1" dirty="0"/>
              <a:t>Install</a:t>
            </a:r>
            <a:r>
              <a:rPr lang="en-US" dirty="0"/>
              <a:t> with </a:t>
            </a:r>
            <a:r>
              <a:rPr lang="en-US" dirty="0" err="1"/>
              <a:t>npm</a:t>
            </a:r>
            <a:r>
              <a:rPr lang="en-US" dirty="0"/>
              <a:t> ci again to ensure a clean, matching state.</a:t>
            </a:r>
          </a:p>
          <a:p>
            <a:pPr marL="1143000" lvl="2" indent="-228600">
              <a:buFont typeface="Arial" panose="020B0604020202020204" pitchFamily="34" charset="0"/>
              <a:buChar char="•"/>
            </a:pPr>
            <a:r>
              <a:rPr lang="en-US" b="1" dirty="0"/>
              <a:t>Publish</a:t>
            </a:r>
            <a:r>
              <a:rPr lang="en-US" dirty="0"/>
              <a:t> using </a:t>
            </a:r>
            <a:r>
              <a:rPr lang="en-US" dirty="0" err="1"/>
              <a:t>npm</a:t>
            </a:r>
            <a:r>
              <a:rPr lang="en-US" dirty="0"/>
              <a:t> publish, with authentication provided by the built‑in GITHUB_TOKEN as NODE_AUTH_TOKEN.</a:t>
            </a:r>
          </a:p>
          <a:p>
            <a:pPr>
              <a:buFont typeface="+mj-lt"/>
              <a:buAutoNum type="arabicPeriod"/>
            </a:pPr>
            <a:r>
              <a:rPr lang="en-US" b="1" dirty="0"/>
              <a:t>Authentication &amp; Registry</a:t>
            </a:r>
            <a:endParaRPr lang="en-US" dirty="0"/>
          </a:p>
          <a:p>
            <a:pPr marL="742950" lvl="1" indent="-285750">
              <a:buFont typeface="Arial" panose="020B0604020202020204" pitchFamily="34" charset="0"/>
              <a:buChar char="•"/>
            </a:pPr>
            <a:r>
              <a:rPr lang="en-US" dirty="0"/>
              <a:t>By specifying the registry-</a:t>
            </a:r>
            <a:r>
              <a:rPr lang="en-US" dirty="0" err="1"/>
              <a:t>url</a:t>
            </a:r>
            <a:r>
              <a:rPr lang="en-US" dirty="0"/>
              <a:t> and passing ${{ </a:t>
            </a:r>
            <a:r>
              <a:rPr lang="en-US" dirty="0" err="1"/>
              <a:t>secrets.GITHUB_TOKEN</a:t>
            </a:r>
            <a:r>
              <a:rPr lang="en-US" dirty="0"/>
              <a:t> }} to NODE_AUTH_TOKEN, the job securely publishes your package to your GitHub Packages registry without any additional credentials.</a:t>
            </a:r>
          </a:p>
          <a:p>
            <a:endParaRPr lang="en-US" dirty="0"/>
          </a:p>
          <a:p>
            <a:r>
              <a:rPr lang="en-US" dirty="0"/>
              <a:t>This pattern cleanly separates build verification from publication, ensures only validated code is published, and leverages the automatic GITHUB_TOKEN for secure, friction‑free authentication to GitHub Packages.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39215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language‑specific package formats, GitHub Packages provides a dedicated </a:t>
            </a:r>
            <a:r>
              <a:rPr lang="en-US" b="1" dirty="0"/>
              <a:t>Container Registry</a:t>
            </a:r>
            <a:r>
              <a:rPr lang="en-US" dirty="0"/>
              <a:t> for Docker images—enabling end‑to‑end container lifecycle management right alongside your code.</a:t>
            </a:r>
          </a:p>
          <a:p>
            <a:endParaRPr lang="en-US" dirty="0"/>
          </a:p>
          <a:p>
            <a:r>
              <a:rPr lang="en-US" dirty="0"/>
              <a:t>Key advantages include:</a:t>
            </a:r>
          </a:p>
          <a:p>
            <a:pPr marL="228600" indent="-228600">
              <a:buFont typeface="+mj-lt"/>
              <a:buAutoNum type="arabicPeriod"/>
            </a:pPr>
            <a:r>
              <a:rPr lang="en-US" b="1" dirty="0"/>
              <a:t>Organizational Storage:</a:t>
            </a:r>
            <a:r>
              <a:rPr lang="en-US" dirty="0"/>
              <a:t> Rather than coupling images to a single repo, you host them under your GitHub organization or user account namespace—making them easier to discover and manage at scale.</a:t>
            </a:r>
          </a:p>
          <a:p>
            <a:pPr marL="228600" indent="-228600">
              <a:buFont typeface="+mj-lt"/>
              <a:buAutoNum type="arabicPeriod"/>
            </a:pPr>
            <a:r>
              <a:rPr lang="en-US" b="1" dirty="0"/>
              <a:t>Fine‑Grained Permissions:</a:t>
            </a:r>
            <a:r>
              <a:rPr lang="en-US" dirty="0"/>
              <a:t> You can assign read, write, and admin privileges on a per‑image or per‑repository basis, ensuring that only the right teams or services can pull or push specific images.</a:t>
            </a:r>
          </a:p>
          <a:p>
            <a:pPr marL="228600" indent="-228600">
              <a:buFont typeface="+mj-lt"/>
              <a:buAutoNum type="arabicPeriod"/>
            </a:pPr>
            <a:r>
              <a:rPr lang="en-US" b="1" dirty="0"/>
              <a:t>Public Access:</a:t>
            </a:r>
            <a:r>
              <a:rPr lang="en-US" dirty="0"/>
              <a:t> If you choose, container images can be published publicly and pulled anonymously—ideal for distributing base images, shared tooling, or open‑source projects without requiring authentication.</a:t>
            </a:r>
          </a:p>
          <a:p>
            <a:endParaRPr lang="en-US" dirty="0"/>
          </a:p>
          <a:p>
            <a:r>
              <a:rPr lang="en-US" dirty="0"/>
              <a:t>With GitHub Container Registry, you get a secure, integrated container hosting solution that leverages the same identity, audit, and permission controls as your code—simplifying CI/CD pipelines and governance for containerized workloads.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24229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built your Docker image locally, you need to authenticate to GitHub Container Registry (</a:t>
            </a:r>
            <a:r>
              <a:rPr lang="en-US" dirty="0" err="1"/>
              <a:t>ghcr.io</a:t>
            </a:r>
            <a:r>
              <a:rPr lang="en-US" dirty="0"/>
              <a:t>), tag your image with the appropriate owner and repository path, and then push it. Here’s what happens step by step:</a:t>
            </a:r>
          </a:p>
          <a:p>
            <a:endParaRPr lang="en-US" dirty="0"/>
          </a:p>
          <a:p>
            <a:pPr>
              <a:buFont typeface="+mj-lt"/>
              <a:buNone/>
            </a:pPr>
            <a:r>
              <a:rPr lang="en-US" b="1" dirty="0"/>
              <a:t>Authenticate with the Registry</a:t>
            </a:r>
            <a:endParaRPr lang="en-US" dirty="0"/>
          </a:p>
          <a:p>
            <a:pPr rtl="0">
              <a:buFont typeface="+mj-lt"/>
              <a:buNone/>
            </a:pPr>
            <a:r>
              <a:rPr lang="en-US" dirty="0"/>
              <a:t>echo $GITHUB_TOKEN | docker login </a:t>
            </a:r>
            <a:r>
              <a:rPr lang="en-US" dirty="0" err="1"/>
              <a:t>ghcr.io</a:t>
            </a:r>
            <a:r>
              <a:rPr lang="en-US" dirty="0"/>
              <a:t> -u USERNAME --password-stdin </a:t>
            </a:r>
          </a:p>
          <a:p>
            <a:pPr marL="742950" lvl="1" indent="-285750">
              <a:buFont typeface="Arial" panose="020B0604020202020204" pitchFamily="34" charset="0"/>
              <a:buChar char="•"/>
            </a:pPr>
            <a:r>
              <a:rPr lang="en-US" dirty="0"/>
              <a:t>This command feeds the GITHUB_TOKEN into docker login, authenticating your Docker client to </a:t>
            </a:r>
            <a:r>
              <a:rPr lang="en-US" dirty="0" err="1"/>
              <a:t>ghcr.io</a:t>
            </a:r>
            <a:r>
              <a:rPr lang="en-US" dirty="0"/>
              <a:t> under your GitHub username without exposing the token on the command line.</a:t>
            </a:r>
          </a:p>
          <a:p>
            <a:pPr>
              <a:buFont typeface="+mj-lt"/>
              <a:buAutoNum type="arabicPeriod"/>
            </a:pPr>
            <a:endParaRPr lang="en-US" b="1" dirty="0"/>
          </a:p>
          <a:p>
            <a:pPr marL="0" indent="0">
              <a:buFont typeface="+mj-lt"/>
              <a:buNone/>
            </a:pPr>
            <a:r>
              <a:rPr lang="en-US" b="1" dirty="0"/>
              <a:t>Tag the Image</a:t>
            </a:r>
            <a:endParaRPr lang="en-US" dirty="0"/>
          </a:p>
          <a:p>
            <a:pPr rtl="0">
              <a:buFont typeface="+mj-lt"/>
              <a:buNone/>
            </a:pPr>
            <a:r>
              <a:rPr lang="en-US" dirty="0"/>
              <a:t>docker tag IMAGE_ID </a:t>
            </a:r>
            <a:r>
              <a:rPr lang="en-US" dirty="0" err="1"/>
              <a:t>ghcr.io</a:t>
            </a:r>
            <a:r>
              <a:rPr lang="en-US" dirty="0"/>
              <a:t>/OWNER/</a:t>
            </a:r>
            <a:r>
              <a:rPr lang="en-US" dirty="0" err="1"/>
              <a:t>IMAGE_NAME:latest</a:t>
            </a:r>
            <a:r>
              <a:rPr lang="en-US" dirty="0"/>
              <a:t> </a:t>
            </a:r>
          </a:p>
          <a:p>
            <a:pPr marL="742950" lvl="1" indent="-285750">
              <a:buFont typeface="Arial" panose="020B0604020202020204" pitchFamily="34" charset="0"/>
              <a:buChar char="•"/>
            </a:pPr>
            <a:r>
              <a:rPr lang="en-US" dirty="0"/>
              <a:t>Replace IMAGE_ID with the ID or name of your local image, OWNER with your GitHub organization or username, and IMAGE_NAME with the name you choose for the image. The :latest tag denotes the most recent build.</a:t>
            </a:r>
          </a:p>
          <a:p>
            <a:pPr>
              <a:buFont typeface="+mj-lt"/>
              <a:buNone/>
            </a:pPr>
            <a:r>
              <a:rPr lang="en-US" b="1" dirty="0"/>
              <a:t>Push the Image</a:t>
            </a:r>
            <a:endParaRPr lang="en-US" dirty="0"/>
          </a:p>
          <a:p>
            <a:pPr rtl="0">
              <a:buFont typeface="+mj-lt"/>
              <a:buNone/>
            </a:pPr>
            <a:r>
              <a:rPr lang="en-US" dirty="0"/>
              <a:t>docker push </a:t>
            </a:r>
            <a:r>
              <a:rPr lang="en-US" dirty="0" err="1"/>
              <a:t>ghcr.io</a:t>
            </a:r>
            <a:r>
              <a:rPr lang="en-US" dirty="0"/>
              <a:t>/OWNER/</a:t>
            </a:r>
            <a:r>
              <a:rPr lang="en-US" dirty="0" err="1"/>
              <a:t>IMAGE_NAME:latest</a:t>
            </a:r>
            <a:r>
              <a:rPr lang="en-US" dirty="0"/>
              <a:t> </a:t>
            </a:r>
          </a:p>
          <a:p>
            <a:pPr marL="742950" lvl="1" indent="-285750">
              <a:buFont typeface="Arial" panose="020B0604020202020204" pitchFamily="34" charset="0"/>
              <a:buChar char="•"/>
            </a:pPr>
            <a:r>
              <a:rPr lang="en-US" dirty="0"/>
              <a:t>This uploads your tagged image to the GitHub Container Registry under your account and repository.</a:t>
            </a:r>
          </a:p>
          <a:p>
            <a:pPr marL="742950" lvl="1" indent="-285750">
              <a:buFont typeface="Arial" panose="020B0604020202020204" pitchFamily="34" charset="0"/>
              <a:buChar char="•"/>
            </a:pPr>
            <a:endParaRPr lang="en-US" dirty="0"/>
          </a:p>
          <a:p>
            <a:r>
              <a:rPr lang="en-US" b="1" dirty="0"/>
              <a:t>Note:</a:t>
            </a:r>
            <a:r>
              <a:rPr lang="en-US" dirty="0"/>
              <a:t> In a GitHub Actions workflow, you can simplify authentication by using the built‑in ${{ </a:t>
            </a:r>
            <a:r>
              <a:rPr lang="en-US" dirty="0" err="1"/>
              <a:t>secrets.GITHUB_TOKEN</a:t>
            </a:r>
            <a:r>
              <a:rPr lang="en-US" dirty="0"/>
              <a:t> }}. This token works for both package registries (e.g., </a:t>
            </a:r>
            <a:r>
              <a:rPr lang="en-US" dirty="0" err="1"/>
              <a:t>npm.pkg.github.com</a:t>
            </a:r>
            <a:r>
              <a:rPr lang="en-US" dirty="0"/>
              <a:t>) and the container registry (</a:t>
            </a:r>
            <a:r>
              <a:rPr lang="en-US" dirty="0" err="1"/>
              <a:t>ghcr.io</a:t>
            </a:r>
            <a:r>
              <a:rPr lang="en-US" dirty="0"/>
              <a:t>/OWNER/IMAGE_NAME), allowing you to automate pushes in your CI/CD pipeline without additional credentials.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21268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set of questions to confirm your grasp of defining workflows, pushing container images, and authenticating with GitHub Container Registry. Try to answer based on what you’ve just learned before moving on.</a:t>
            </a:r>
          </a:p>
          <a:p>
            <a:pPr marL="0" indent="0" algn="l">
              <a:buFont typeface="+mj-lt"/>
              <a:buNone/>
            </a:pPr>
            <a:endParaRPr lang="en-US" dirty="0"/>
          </a:p>
          <a:p>
            <a:pPr marL="0" indent="0" algn="l">
              <a:buFont typeface="+mj-lt"/>
              <a:buNone/>
            </a:pPr>
            <a:r>
              <a:rPr lang="en-US" dirty="0"/>
              <a:t>Read each question carefully and apply the concepts we’ve just covered to choose the best answers.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91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In which file do you define the steps to execute in your GitHub Action?</a:t>
            </a:r>
          </a:p>
          <a:p>
            <a:br>
              <a:rPr lang="en-US" sz="9600" dirty="0"/>
            </a:br>
            <a:r>
              <a:rPr lang="en-US" sz="9600" dirty="0"/>
              <a:t>a. </a:t>
            </a:r>
            <a:r>
              <a:rPr lang="en-US" sz="9600" b="1" dirty="0"/>
              <a:t>In a </a:t>
            </a:r>
            <a:r>
              <a:rPr lang="en-US" sz="9600" b="1" dirty="0" err="1"/>
              <a:t>workflow.yml</a:t>
            </a:r>
            <a:r>
              <a:rPr lang="en-US" sz="9600" b="1" dirty="0"/>
              <a:t> (YAML) file</a:t>
            </a:r>
            <a:br>
              <a:rPr lang="en-US" sz="9600" dirty="0"/>
            </a:br>
            <a:r>
              <a:rPr lang="en-US" sz="9600" b="1" dirty="0"/>
              <a:t>Explanation: Workflows live under .</a:t>
            </a:r>
            <a:r>
              <a:rPr lang="en-US" sz="9600" b="1" dirty="0" err="1"/>
              <a:t>github</a:t>
            </a:r>
            <a:r>
              <a:rPr lang="en-US" sz="9600" b="1" dirty="0"/>
              <a:t>/workflows/ as YAML files that define steps.</a:t>
            </a:r>
          </a:p>
          <a:p>
            <a:br>
              <a:rPr lang="en-US" sz="9600" dirty="0"/>
            </a:br>
            <a:r>
              <a:rPr lang="en-US" sz="9600" dirty="0"/>
              <a:t>b. </a:t>
            </a:r>
            <a:r>
              <a:rPr lang="en-US" sz="9600" b="1" dirty="0"/>
              <a:t>In the </a:t>
            </a:r>
            <a:r>
              <a:rPr lang="en-US" sz="9600" b="1" dirty="0" err="1"/>
              <a:t>Dockerfile</a:t>
            </a:r>
            <a:br>
              <a:rPr lang="en-US" sz="9600" dirty="0"/>
            </a:br>
            <a:r>
              <a:rPr lang="en-US" sz="9600" dirty="0"/>
              <a:t>Explanation: A </a:t>
            </a:r>
            <a:r>
              <a:rPr lang="en-US" sz="9600" dirty="0" err="1"/>
              <a:t>Dockerfile</a:t>
            </a:r>
            <a:r>
              <a:rPr lang="en-US" sz="9600" dirty="0"/>
              <a:t> defines container image build instructions, not workflow steps.</a:t>
            </a:r>
          </a:p>
          <a:p>
            <a:br>
              <a:rPr lang="en-US" sz="9600" dirty="0"/>
            </a:br>
            <a:r>
              <a:rPr lang="en-US" sz="9600" dirty="0"/>
              <a:t>c. </a:t>
            </a:r>
            <a:r>
              <a:rPr lang="en-US" sz="9600" b="1" dirty="0"/>
              <a:t>In the </a:t>
            </a:r>
            <a:r>
              <a:rPr lang="en-US" sz="9600" b="1" dirty="0" err="1"/>
              <a:t>package.json</a:t>
            </a:r>
            <a:r>
              <a:rPr lang="en-US" sz="9600" b="1" dirty="0"/>
              <a:t> file</a:t>
            </a:r>
            <a:br>
              <a:rPr lang="en-US" sz="9600" dirty="0"/>
            </a:br>
            <a:r>
              <a:rPr lang="en-US" sz="9600" dirty="0"/>
              <a:t>Explanation: </a:t>
            </a:r>
            <a:r>
              <a:rPr lang="en-US" sz="9600" dirty="0" err="1"/>
              <a:t>package.json</a:t>
            </a:r>
            <a:r>
              <a:rPr lang="en-US" sz="9600" dirty="0"/>
              <a:t> can list scripts for a Node.js project, but Actions steps go in workflow YAML.</a:t>
            </a:r>
          </a:p>
          <a:p>
            <a:br>
              <a:rPr lang="en-US" sz="9600" dirty="0"/>
            </a:br>
            <a:r>
              <a:rPr lang="en-US" sz="9600" b="1" dirty="0"/>
              <a:t>Correct answer: a</a:t>
            </a:r>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03479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Which action do you use to publish the latest version of a Docker image to GitHub Container Registry?</a:t>
            </a:r>
          </a:p>
          <a:p>
            <a:br>
              <a:rPr lang="en-US" sz="9600" dirty="0"/>
            </a:br>
            <a:r>
              <a:rPr lang="en-US" sz="9600" dirty="0"/>
              <a:t>a. </a:t>
            </a:r>
            <a:r>
              <a:rPr lang="en-US" sz="9600" b="1" dirty="0"/>
              <a:t>docker push </a:t>
            </a:r>
            <a:r>
              <a:rPr lang="en-US" sz="9600" b="1" dirty="0" err="1"/>
              <a:t>ghcr.io</a:t>
            </a:r>
            <a:r>
              <a:rPr lang="en-US" sz="9600" b="1" dirty="0"/>
              <a:t>/OWNER/IMAGE_NAME</a:t>
            </a:r>
            <a:br>
              <a:rPr lang="en-US" sz="9600" dirty="0"/>
            </a:br>
            <a:r>
              <a:rPr lang="en-US" sz="9600" dirty="0"/>
              <a:t>Explanation: Omitting a tag defaults to latest only if the local image is tagged without explicit :latest, but best practice is to include the :latest tag.</a:t>
            </a:r>
          </a:p>
          <a:p>
            <a:br>
              <a:rPr lang="en-US" sz="9600" dirty="0"/>
            </a:br>
            <a:r>
              <a:rPr lang="en-US" sz="9600" dirty="0"/>
              <a:t>b. </a:t>
            </a:r>
            <a:r>
              <a:rPr lang="en-US" sz="9600" b="1" dirty="0"/>
              <a:t>docker push </a:t>
            </a:r>
            <a:r>
              <a:rPr lang="en-US" sz="9600" b="1" dirty="0" err="1"/>
              <a:t>ghcr.io</a:t>
            </a:r>
            <a:r>
              <a:rPr lang="en-US" sz="9600" b="1" dirty="0"/>
              <a:t>/OWNER/</a:t>
            </a:r>
            <a:r>
              <a:rPr lang="en-US" sz="9600" b="1" dirty="0" err="1"/>
              <a:t>IMAGE_NAME:latest</a:t>
            </a:r>
            <a:br>
              <a:rPr lang="en-US" sz="9600" dirty="0"/>
            </a:br>
            <a:r>
              <a:rPr lang="en-US" sz="9600" b="1" dirty="0"/>
              <a:t>Explanation: This explicitly pushes the latest tag, matching the intent to publish the latest version.</a:t>
            </a:r>
          </a:p>
          <a:p>
            <a:br>
              <a:rPr lang="en-US" sz="9600" dirty="0"/>
            </a:br>
            <a:r>
              <a:rPr lang="en-US" sz="9600" dirty="0"/>
              <a:t>c. </a:t>
            </a:r>
            <a:r>
              <a:rPr lang="en-US" sz="9600" b="1" dirty="0"/>
              <a:t>docker push latest </a:t>
            </a:r>
            <a:r>
              <a:rPr lang="en-US" sz="9600" b="1" dirty="0" err="1"/>
              <a:t>ghcr.io</a:t>
            </a:r>
            <a:r>
              <a:rPr lang="en-US" sz="9600" b="1" dirty="0"/>
              <a:t>/OWNER/IMAGE_NAME</a:t>
            </a:r>
            <a:br>
              <a:rPr lang="en-US" sz="9600" dirty="0"/>
            </a:br>
            <a:r>
              <a:rPr lang="en-US" sz="9600" dirty="0"/>
              <a:t>Explanation: Syntax is incorrect; docker push expects registry/</a:t>
            </a:r>
            <a:r>
              <a:rPr lang="en-US" sz="9600" dirty="0" err="1"/>
              <a:t>name:tag</a:t>
            </a:r>
            <a:r>
              <a:rPr lang="en-US" sz="9600" dirty="0"/>
              <a:t>.</a:t>
            </a:r>
          </a:p>
          <a:p>
            <a:br>
              <a:rPr lang="en-US" sz="9600" dirty="0"/>
            </a:br>
            <a:r>
              <a:rPr lang="en-US" sz="9600" b="1" dirty="0"/>
              <a:t>Correct answer: b</a:t>
            </a:r>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1333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When pulling an image to your local environment, which credentials are needed?</a:t>
            </a:r>
          </a:p>
          <a:p>
            <a:br>
              <a:rPr lang="en-US" sz="9600" dirty="0"/>
            </a:br>
            <a:r>
              <a:rPr lang="en-US" sz="9600" dirty="0"/>
              <a:t>a. </a:t>
            </a:r>
            <a:r>
              <a:rPr lang="en-US" sz="9600" b="1" dirty="0"/>
              <a:t>Your GitHub username and a Personal Access Token</a:t>
            </a:r>
            <a:br>
              <a:rPr lang="en-US" sz="9600" dirty="0"/>
            </a:br>
            <a:r>
              <a:rPr lang="en-US" sz="9600" dirty="0"/>
              <a:t>Explanation: For private images on GitHub Container Registry, you authenticate using your GitHub username and a PAT.</a:t>
            </a:r>
          </a:p>
          <a:p>
            <a:br>
              <a:rPr lang="en-US" sz="9600" dirty="0"/>
            </a:br>
            <a:r>
              <a:rPr lang="en-US" sz="9600" dirty="0"/>
              <a:t>b. </a:t>
            </a:r>
            <a:r>
              <a:rPr lang="en-US" sz="9600" b="1" dirty="0"/>
              <a:t>The name of the organization and an API Key</a:t>
            </a:r>
            <a:br>
              <a:rPr lang="en-US" sz="9600" dirty="0"/>
            </a:br>
            <a:r>
              <a:rPr lang="en-US" sz="9600" dirty="0"/>
              <a:t>Explanation: GitHub Container Registry does not use a separate API key; it uses GitHub credentials.</a:t>
            </a:r>
          </a:p>
          <a:p>
            <a:br>
              <a:rPr lang="en-US" sz="9600" dirty="0"/>
            </a:br>
            <a:r>
              <a:rPr lang="en-US" sz="9600" dirty="0"/>
              <a:t>c. </a:t>
            </a:r>
            <a:r>
              <a:rPr lang="en-US" sz="9600" b="1" dirty="0"/>
              <a:t>The name of the package and a package key</a:t>
            </a:r>
            <a:br>
              <a:rPr lang="en-US" sz="9600" dirty="0"/>
            </a:br>
            <a:r>
              <a:rPr lang="en-US" sz="9600" dirty="0"/>
              <a:t>Explanation: There is no separate “package key”; authentication is via GitHub credentials.</a:t>
            </a:r>
          </a:p>
          <a:p>
            <a:br>
              <a:rPr lang="en-US" sz="9600" dirty="0"/>
            </a:br>
            <a:r>
              <a:rPr lang="en-US" sz="9600" b="1" dirty="0"/>
              <a:t>Correct answer: a</a:t>
            </a:r>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92378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hands‑on exercise, you’ll validate your ability to build and publish a package to a GitHub Packages registry by implementing a workflow in a test repository. The exercise is automatically graded—once you push your workflow changes, the grade‑learner workflow will run and give you feedback in real time.</a:t>
            </a:r>
          </a:p>
          <a:p>
            <a:endParaRPr lang="en-US" b="1" dirty="0"/>
          </a:p>
          <a:p>
            <a:r>
              <a:rPr lang="en-US" b="1" dirty="0"/>
              <a:t>Before you begin:</a:t>
            </a:r>
            <a:endParaRPr lang="en-US" dirty="0"/>
          </a:p>
          <a:p>
            <a:pPr marL="228600" indent="-228600">
              <a:buFont typeface="+mj-lt"/>
              <a:buAutoNum type="arabicPeriod"/>
            </a:pPr>
            <a:r>
              <a:rPr lang="en-US" b="1" dirty="0"/>
              <a:t>Read</a:t>
            </a:r>
            <a:r>
              <a:rPr lang="en-US" dirty="0"/>
              <a:t> the </a:t>
            </a:r>
            <a:r>
              <a:rPr lang="en-US" b="1" dirty="0"/>
              <a:t>About this exercise</a:t>
            </a:r>
            <a:r>
              <a:rPr lang="en-US" dirty="0"/>
              <a:t> section in the repository’s README to understand the challenge goals.</a:t>
            </a:r>
          </a:p>
          <a:p>
            <a:pPr marL="228600" indent="-228600">
              <a:buFont typeface="+mj-lt"/>
              <a:buAutoNum type="arabicPeriod"/>
            </a:pPr>
            <a:r>
              <a:rPr lang="en-US" b="1" dirty="0"/>
              <a:t>Follow</a:t>
            </a:r>
            <a:r>
              <a:rPr lang="en-US" dirty="0"/>
              <a:t> the steps in the </a:t>
            </a:r>
            <a:r>
              <a:rPr lang="en-US" b="1" dirty="0"/>
              <a:t>Instructions</a:t>
            </a:r>
            <a:r>
              <a:rPr lang="en-US" dirty="0"/>
              <a:t> section of the README to complete the workflow implementation.</a:t>
            </a:r>
          </a:p>
          <a:p>
            <a:pPr marL="228600" indent="-228600">
              <a:buFont typeface="+mj-lt"/>
              <a:buAutoNum type="arabicPeriod"/>
            </a:pPr>
            <a:r>
              <a:rPr lang="en-US" b="1" dirty="0"/>
              <a:t>Check</a:t>
            </a:r>
            <a:r>
              <a:rPr lang="en-US" dirty="0"/>
              <a:t> your results under the </a:t>
            </a:r>
            <a:r>
              <a:rPr lang="en-US" b="1" dirty="0"/>
              <a:t>Actions</a:t>
            </a:r>
            <a:r>
              <a:rPr lang="en-US" dirty="0"/>
              <a:t> tab by selecting the most recent </a:t>
            </a:r>
            <a:r>
              <a:rPr lang="en-US" b="1" dirty="0"/>
              <a:t>Grading</a:t>
            </a:r>
            <a:r>
              <a:rPr lang="en-US" dirty="0"/>
              <a:t> workflow run.</a:t>
            </a:r>
          </a:p>
          <a:p>
            <a:pPr>
              <a:buFont typeface="+mj-lt"/>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6/12/2025 6:48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4801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Title: </a:t>
            </a:r>
            <a:r>
              <a:rPr lang="en-US" dirty="0">
                <a:latin typeface="Quattrocento Sans" panose="020B0502050000020003" pitchFamily="34" charset="0"/>
              </a:rPr>
              <a:t>Module 5: Leverage GitHub Actions to publish to GitHub Packages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Learning Objectives:</a:t>
            </a:r>
          </a:p>
          <a:p>
            <a:pPr marL="0" indent="0" algn="l">
              <a:buFont typeface="+mj-lt"/>
              <a:buNone/>
            </a:pPr>
            <a:r>
              <a:rPr lang="en-US" dirty="0"/>
              <a:t>By the end of this unit, you'll be able to:</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Understand what a Package Repository is and when to use it.</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Set up a Continuous Integration (CI) workflow with GitHub Actions to publish to GitHub Packages.</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Validate your knowledge with an exercise that checks your ability to publish to a GitHub Packages registry.</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Identify how to authenticate, install, and manage GitHub Packages.</a:t>
            </a:r>
          </a:p>
          <a:p>
            <a:pPr marL="0" indent="0" algn="l">
              <a:buFont typeface="+mj-lt"/>
              <a:buNone/>
            </a:pPr>
            <a:r>
              <a:rPr lang="en-US" b="1" dirty="0"/>
              <a:t>Module Units</a:t>
            </a:r>
          </a:p>
          <a:p>
            <a:pPr marL="171450" indent="-171450" algn="l">
              <a:buFont typeface="Arial" panose="020B0604020202020204" pitchFamily="34" charset="0"/>
              <a:buChar char="•"/>
            </a:pPr>
            <a:r>
              <a:rPr lang="en-US" b="0" i="0" u="sng" dirty="0">
                <a:solidFill>
                  <a:srgbClr val="161616"/>
                </a:solidFill>
                <a:effectLst/>
                <a:highlight>
                  <a:srgbClr val="FFFFFF"/>
                </a:highlight>
                <a:latin typeface="Segoe UI" panose="020B0502040204020203" pitchFamily="34" charset="0"/>
                <a:hlinkClick r:id="rId3"/>
              </a:rPr>
              <a:t>Introduction</a:t>
            </a:r>
            <a:r>
              <a:rPr lang="en-US" b="0" i="0" dirty="0">
                <a:solidFill>
                  <a:srgbClr val="161616"/>
                </a:solidFill>
                <a:effectLst/>
                <a:highlight>
                  <a:srgbClr val="FFFFFF"/>
                </a:highlight>
                <a:latin typeface="Segoe UI" panose="020B0502040204020203" pitchFamily="34" charset="0"/>
              </a:rPr>
              <a:t>1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4"/>
              </a:rPr>
              <a:t>What is GitHub Packages?</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5"/>
              </a:rPr>
              <a:t>Publish to GitHub Packages and GitHub Container Registry</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6"/>
              </a:rPr>
              <a:t>Knowledge check</a:t>
            </a:r>
            <a:r>
              <a:rPr lang="en-US" b="0" i="0" dirty="0">
                <a:solidFill>
                  <a:srgbClr val="161616"/>
                </a:solidFill>
                <a:effectLst/>
                <a:highlight>
                  <a:srgbClr val="FFFFFF"/>
                </a:highlight>
                <a:latin typeface="Segoe UI" panose="020B0502040204020203" pitchFamily="34" charset="0"/>
              </a:rPr>
              <a:t>2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7"/>
              </a:rPr>
              <a:t>Exercise - Publish to a GitHub Packages registry</a:t>
            </a:r>
            <a:r>
              <a:rPr lang="en-US" b="0" i="0" dirty="0">
                <a:solidFill>
                  <a:srgbClr val="161616"/>
                </a:solidFill>
                <a:effectLst/>
                <a:highlight>
                  <a:srgbClr val="FFFFFF"/>
                </a:highlight>
                <a:latin typeface="Segoe UI" panose="020B0502040204020203" pitchFamily="34" charset="0"/>
              </a:rPr>
              <a:t>25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8"/>
              </a:rPr>
              <a:t>GitHub Packages for code packages</a:t>
            </a:r>
            <a:r>
              <a:rPr lang="en-US" b="0" i="0" dirty="0">
                <a:solidFill>
                  <a:srgbClr val="161616"/>
                </a:solidFill>
                <a:effectLst/>
                <a:highlight>
                  <a:srgbClr val="FFFFFF"/>
                </a:highlight>
                <a:latin typeface="Segoe UI" panose="020B0502040204020203" pitchFamily="34" charset="0"/>
              </a:rPr>
              <a:t>3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9"/>
              </a:rPr>
              <a:t>Module assessment</a:t>
            </a:r>
            <a:r>
              <a:rPr lang="en-US" b="0" i="0" dirty="0">
                <a:solidFill>
                  <a:srgbClr val="161616"/>
                </a:solidFill>
                <a:effectLst/>
                <a:highlight>
                  <a:srgbClr val="FFFFFF"/>
                </a:highlight>
                <a:latin typeface="Segoe UI" panose="020B0502040204020203" pitchFamily="34" charset="0"/>
              </a:rPr>
              <a:t>2 min</a:t>
            </a:r>
          </a:p>
          <a:p>
            <a:pPr marL="171450" indent="-171450" algn="l">
              <a:buFont typeface="Arial" panose="020B0604020202020204" pitchFamily="34" charset="0"/>
              <a:buChar char="•"/>
            </a:pPr>
            <a:r>
              <a:rPr lang="en-US" b="0" i="0" u="none" strike="noStrike" dirty="0">
                <a:solidFill>
                  <a:srgbClr val="161616"/>
                </a:solidFill>
                <a:effectLst/>
                <a:highlight>
                  <a:srgbClr val="FFFFFF"/>
                </a:highlight>
                <a:latin typeface="Segoe UI" panose="020B0502040204020203" pitchFamily="34" charset="0"/>
                <a:hlinkClick r:id="rId10"/>
              </a:rPr>
              <a:t>Summary</a:t>
            </a:r>
            <a:r>
              <a:rPr lang="en-US" b="0" i="0" dirty="0">
                <a:solidFill>
                  <a:srgbClr val="161616"/>
                </a:solidFill>
                <a:effectLst/>
                <a:highlight>
                  <a:srgbClr val="FFFFFF"/>
                </a:highlight>
                <a:latin typeface="Segoe UI" panose="020B0502040204020203" pitchFamily="34" charset="0"/>
              </a:rPr>
              <a:t>2 min</a:t>
            </a:r>
          </a:p>
          <a:p>
            <a:pPr marL="0" indent="0" algn="l">
              <a:buFont typeface="+mj-lt"/>
              <a:buNone/>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get stuck, revisit our previous unit on sensitive‑data removal or use the “Useful resources” links in the exercise’s README. Remember: do </a:t>
            </a:r>
            <a:r>
              <a:rPr lang="en-US" b="1" dirty="0"/>
              <a:t>not</a:t>
            </a:r>
            <a:r>
              <a:rPr lang="en-US" dirty="0"/>
              <a:t> modify the .</a:t>
            </a:r>
            <a:r>
              <a:rPr lang="en-US" dirty="0" err="1"/>
              <a:t>github</a:t>
            </a:r>
            <a:r>
              <a:rPr lang="en-US" dirty="0"/>
              <a:t>/workflows/</a:t>
            </a:r>
            <a:r>
              <a:rPr lang="en-US" dirty="0" err="1"/>
              <a:t>grading.yml</a:t>
            </a:r>
            <a:r>
              <a:rPr lang="en-US" dirty="0"/>
              <a:t> file, as it’s the script that validates your work.</a:t>
            </a:r>
          </a:p>
          <a:p>
            <a:endParaRPr lang="en-US" dirty="0"/>
          </a:p>
          <a:p>
            <a:r>
              <a:rPr lang="en-US" dirty="0"/>
              <a:t>Click </a:t>
            </a:r>
            <a:r>
              <a:rPr lang="en-US" b="1" dirty="0"/>
              <a:t>Start the exercise on GitHub</a:t>
            </a:r>
            <a:r>
              <a:rPr lang="en-US" dirty="0"/>
              <a:t> when you’re ready!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6/12/2025 6:48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19694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the last unit, we focused on publishing Docker images to the GitHub Container Registry. </a:t>
            </a:r>
          </a:p>
          <a:p>
            <a:pPr algn="l"/>
            <a:endParaRPr lang="en-US" dirty="0"/>
          </a:p>
          <a:p>
            <a:pPr algn="l"/>
            <a:r>
              <a:rPr lang="en-US" dirty="0"/>
              <a:t>Now we’ll turn our attention to </a:t>
            </a:r>
            <a:r>
              <a:rPr lang="en-US" b="1" dirty="0"/>
              <a:t>code packages</a:t>
            </a:r>
            <a:r>
              <a:rPr lang="en-US" dirty="0"/>
              <a:t>—the language‑specific artifacts like </a:t>
            </a:r>
            <a:r>
              <a:rPr lang="en-US" dirty="0" err="1"/>
              <a:t>npm</a:t>
            </a:r>
            <a:r>
              <a:rPr lang="en-US" dirty="0"/>
              <a:t> modules, NuGet packages, Maven artifacts, or </a:t>
            </a:r>
            <a:r>
              <a:rPr lang="en-US" dirty="0" err="1"/>
              <a:t>RubyGems</a:t>
            </a:r>
            <a:r>
              <a:rPr lang="en-US" dirty="0"/>
              <a:t> that power your applications. GitHub Packages integrates directly with each ecosystem’s tooling, so you can manage dependencies and distribution right alongside your source code.</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50865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interact with GitHub Packages—whether you’re installing, publishing, or deleting packages—you need a Personal Access Token (PAT) that your package manager can use in place of a password. Here’s how to create one:</a:t>
            </a:r>
          </a:p>
          <a:p>
            <a:endParaRPr lang="en-US" dirty="0"/>
          </a:p>
          <a:p>
            <a:pPr>
              <a:buFont typeface="+mj-lt"/>
              <a:buAutoNum type="arabicPeriod"/>
            </a:pPr>
            <a:r>
              <a:rPr lang="en-US" b="1" dirty="0"/>
              <a:t>Navigate to Your Profile Settings</a:t>
            </a:r>
            <a:endParaRPr lang="en-US" dirty="0"/>
          </a:p>
          <a:p>
            <a:pPr marL="742950" lvl="1" indent="-285750">
              <a:buFont typeface="Arial" panose="020B0604020202020204" pitchFamily="34" charset="0"/>
              <a:buChar char="•"/>
            </a:pPr>
            <a:r>
              <a:rPr lang="en-US" dirty="0"/>
              <a:t>In GitHub, click your avatar in the top‑right corner and select </a:t>
            </a:r>
            <a:r>
              <a:rPr lang="en-US" b="1" dirty="0"/>
              <a:t>Settings</a:t>
            </a:r>
            <a:r>
              <a:rPr lang="en-US" dirty="0"/>
              <a:t>.</a:t>
            </a:r>
          </a:p>
          <a:p>
            <a:pPr>
              <a:buFont typeface="+mj-lt"/>
              <a:buAutoNum type="arabicPeriod"/>
            </a:pPr>
            <a:r>
              <a:rPr lang="en-US" b="1" dirty="0"/>
              <a:t>Open Developer Settings → Personal Access Tokens</a:t>
            </a:r>
            <a:endParaRPr lang="en-US" dirty="0"/>
          </a:p>
          <a:p>
            <a:pPr marL="742950" lvl="1" indent="-285750">
              <a:buFont typeface="Arial" panose="020B0604020202020204" pitchFamily="34" charset="0"/>
              <a:buChar char="•"/>
            </a:pPr>
            <a:r>
              <a:rPr lang="en-US" dirty="0"/>
              <a:t>In the sidebar, choose </a:t>
            </a:r>
            <a:r>
              <a:rPr lang="en-US" b="1" dirty="0"/>
              <a:t>Developer settings</a:t>
            </a:r>
            <a:r>
              <a:rPr lang="en-US" dirty="0"/>
              <a:t>, then </a:t>
            </a:r>
            <a:r>
              <a:rPr lang="en-US" b="1" dirty="0"/>
              <a:t>Personal access tokens</a:t>
            </a:r>
            <a:r>
              <a:rPr lang="en-US" dirty="0"/>
              <a:t>.</a:t>
            </a:r>
          </a:p>
          <a:p>
            <a:pPr>
              <a:buFont typeface="+mj-lt"/>
              <a:buAutoNum type="arabicPeriod"/>
            </a:pPr>
            <a:r>
              <a:rPr lang="en-US" b="1" dirty="0"/>
              <a:t>Generate a New Token</a:t>
            </a:r>
            <a:endParaRPr lang="en-US" dirty="0"/>
          </a:p>
          <a:p>
            <a:pPr marL="742950" lvl="1" indent="-285750">
              <a:buFont typeface="Arial" panose="020B0604020202020204" pitchFamily="34" charset="0"/>
              <a:buChar char="•"/>
            </a:pPr>
            <a:r>
              <a:rPr lang="en-US" dirty="0"/>
              <a:t>Click </a:t>
            </a:r>
            <a:r>
              <a:rPr lang="en-US" b="1" dirty="0"/>
              <a:t>Generate new token</a:t>
            </a:r>
            <a:r>
              <a:rPr lang="en-US" dirty="0"/>
              <a:t>, give it a descriptive name (for example, Packages CI Token), and set an expiration date that matches your security policy.</a:t>
            </a:r>
          </a:p>
          <a:p>
            <a:pPr>
              <a:buFont typeface="+mj-lt"/>
              <a:buAutoNum type="arabicPeriod"/>
            </a:pPr>
            <a:r>
              <a:rPr lang="en-US" b="1" dirty="0"/>
              <a:t>Select Scopes</a:t>
            </a:r>
            <a:endParaRPr lang="en-US" dirty="0"/>
          </a:p>
          <a:p>
            <a:pPr marL="742950" lvl="1" indent="-285750">
              <a:buFont typeface="Arial" panose="020B0604020202020204" pitchFamily="34" charset="0"/>
              <a:buChar char="•"/>
            </a:pPr>
            <a:r>
              <a:rPr lang="en-US" dirty="0"/>
              <a:t>Check </a:t>
            </a:r>
            <a:r>
              <a:rPr lang="en-US" b="1" dirty="0" err="1"/>
              <a:t>read:packages</a:t>
            </a:r>
            <a:r>
              <a:rPr lang="en-US" dirty="0"/>
              <a:t> and </a:t>
            </a:r>
            <a:r>
              <a:rPr lang="en-US" b="1" dirty="0" err="1"/>
              <a:t>write:packages</a:t>
            </a:r>
            <a:r>
              <a:rPr lang="en-US" dirty="0"/>
              <a:t> to allow your token to install and publish packages.</a:t>
            </a:r>
          </a:p>
          <a:p>
            <a:pPr marL="742950" lvl="1" indent="-285750">
              <a:buFont typeface="Arial" panose="020B0604020202020204" pitchFamily="34" charset="0"/>
              <a:buChar char="•"/>
            </a:pPr>
            <a:r>
              <a:rPr lang="en-US" dirty="0"/>
              <a:t>If you plan to delete or fully manage packages, also include </a:t>
            </a:r>
            <a:r>
              <a:rPr lang="en-US" b="1" dirty="0" err="1"/>
              <a:t>delete:packages</a:t>
            </a:r>
            <a:r>
              <a:rPr lang="en-US" dirty="0"/>
              <a:t>.</a:t>
            </a:r>
          </a:p>
          <a:p>
            <a:pPr>
              <a:buFont typeface="+mj-lt"/>
              <a:buAutoNum type="arabicPeriod"/>
            </a:pPr>
            <a:r>
              <a:rPr lang="en-US" b="1" dirty="0"/>
              <a:t>Copy and Store Securely</a:t>
            </a:r>
            <a:endParaRPr lang="en-US" dirty="0"/>
          </a:p>
          <a:p>
            <a:pPr marL="742950" lvl="1" indent="-285750">
              <a:buFont typeface="Arial" panose="020B0604020202020204" pitchFamily="34" charset="0"/>
              <a:buChar char="•"/>
            </a:pPr>
            <a:r>
              <a:rPr lang="en-US" dirty="0"/>
              <a:t>After generating, </a:t>
            </a:r>
            <a:r>
              <a:rPr lang="en-US" b="1" dirty="0"/>
              <a:t>copy the token immediately</a:t>
            </a:r>
            <a:r>
              <a:rPr lang="en-US" dirty="0"/>
              <a:t>—you won’t see it again.</a:t>
            </a:r>
          </a:p>
          <a:p>
            <a:pPr marL="742950" lvl="1" indent="-285750">
              <a:buFont typeface="Arial" panose="020B0604020202020204" pitchFamily="34" charset="0"/>
              <a:buChar char="•"/>
            </a:pPr>
            <a:r>
              <a:rPr lang="en-US" dirty="0"/>
              <a:t>Store it securely (e.g., in a secrets manager), and never check it into your repositories.</a:t>
            </a:r>
          </a:p>
          <a:p>
            <a:endParaRPr lang="en-US" b="1" dirty="0"/>
          </a:p>
          <a:p>
            <a:r>
              <a:rPr lang="en-US" b="1" dirty="0"/>
              <a:t>Warning:</a:t>
            </a:r>
            <a:r>
              <a:rPr lang="en-US" dirty="0"/>
              <a:t> Treat your PAT like a password. Keep it encrypted and rotate it regularly to maintain the security of your packages and repositories.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67783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can install or publish packages, you need to configure your package manager to use GitHub Packages as a registry. The registry URL follows the pattern https://&lt;ecosystem&gt;.</a:t>
            </a:r>
            <a:r>
              <a:rPr lang="en-US" dirty="0" err="1"/>
              <a:t>pkg.github.com</a:t>
            </a:r>
            <a:r>
              <a:rPr lang="en-US" dirty="0"/>
              <a:t>/&lt;OWNER&gt; where &lt;ecosystem&gt; could be </a:t>
            </a:r>
            <a:r>
              <a:rPr lang="en-US" dirty="0" err="1"/>
              <a:t>npm</a:t>
            </a:r>
            <a:r>
              <a:rPr lang="en-US" dirty="0"/>
              <a:t>, NuGet, </a:t>
            </a:r>
            <a:r>
              <a:rPr lang="en-US" dirty="0" err="1"/>
              <a:t>RubyGems</a:t>
            </a:r>
            <a:r>
              <a:rPr lang="en-US" dirty="0"/>
              <a:t>, or Maven, and &lt;OWNER&gt; is your GitHub username or organization.</a:t>
            </a:r>
          </a:p>
          <a:p>
            <a:endParaRPr lang="en-US" dirty="0"/>
          </a:p>
          <a:p>
            <a:pPr marL="171450" indent="-171450">
              <a:buFont typeface="Arial" panose="020B0604020202020204" pitchFamily="34" charset="0"/>
              <a:buChar char="•"/>
            </a:pPr>
            <a:r>
              <a:rPr lang="en-US" b="1" dirty="0"/>
              <a:t>For NuGet</a:t>
            </a:r>
            <a:r>
              <a:rPr lang="en-US" dirty="0"/>
              <a:t>, you add a new package source using the GitHub Packages URL and supply your username along with a Personal Access Token.</a:t>
            </a:r>
          </a:p>
          <a:p>
            <a:pPr marL="171450" indent="-171450">
              <a:buFont typeface="Arial" panose="020B0604020202020204" pitchFamily="34" charset="0"/>
              <a:buChar char="•"/>
            </a:pPr>
            <a:r>
              <a:rPr lang="en-US" b="1" dirty="0"/>
              <a:t>For </a:t>
            </a:r>
            <a:r>
              <a:rPr lang="en-US" b="1" dirty="0" err="1"/>
              <a:t>npm</a:t>
            </a:r>
            <a:r>
              <a:rPr lang="en-US" dirty="0"/>
              <a:t>, you run the </a:t>
            </a:r>
            <a:r>
              <a:rPr lang="en-US" dirty="0" err="1"/>
              <a:t>npm</a:t>
            </a:r>
            <a:r>
              <a:rPr lang="en-US" dirty="0"/>
              <a:t> login command pointed at GitHub’s registry, then enter your credentials when prompted.</a:t>
            </a:r>
          </a:p>
          <a:p>
            <a:pPr marL="171450" indent="-171450">
              <a:buFont typeface="Arial" panose="020B0604020202020204" pitchFamily="34" charset="0"/>
              <a:buChar char="•"/>
            </a:pPr>
            <a:r>
              <a:rPr lang="en-US" b="1" dirty="0"/>
              <a:t>For </a:t>
            </a:r>
            <a:r>
              <a:rPr lang="en-US" b="1" dirty="0" err="1"/>
              <a:t>RubyGems</a:t>
            </a:r>
            <a:r>
              <a:rPr lang="en-US" dirty="0"/>
              <a:t>, you add an entry in your local credentials file that maps the GitHub host to a “Bearer” token style entry.</a:t>
            </a:r>
          </a:p>
          <a:p>
            <a:pPr marL="171450" indent="-171450">
              <a:buFont typeface="Arial" panose="020B0604020202020204" pitchFamily="34" charset="0"/>
              <a:buChar char="•"/>
            </a:pPr>
            <a:r>
              <a:rPr lang="en-US" b="1" dirty="0"/>
              <a:t>For Maven or Gradle</a:t>
            </a:r>
            <a:r>
              <a:rPr lang="en-US" dirty="0"/>
              <a:t>, you configure your </a:t>
            </a:r>
            <a:r>
              <a:rPr lang="en-US" dirty="0" err="1"/>
              <a:t>settings.xml</a:t>
            </a:r>
            <a:r>
              <a:rPr lang="en-US" dirty="0"/>
              <a:t> or build file to reference GitHub’s Maven endpoint, supplying your PAT in the server credentials section.</a:t>
            </a:r>
          </a:p>
          <a:p>
            <a:endParaRPr lang="en-US" dirty="0"/>
          </a:p>
          <a:p>
            <a:r>
              <a:rPr lang="en-US" dirty="0"/>
              <a:t>In each case, you use your GitHub username and a PAT with the appropriate read/write scopes so that any install or publish commands will authenticate seamlessly against GitHub Packages. This setup ensures your package manager treats GitHub Packages like any other trusted registry without embedding sensitive values directly in your project files.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46553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authenticated your package manager against GitHub Packages, installing a published package is straightforward. Simply navigate to the package’s page in GitHub—whether it’s an </a:t>
            </a:r>
            <a:r>
              <a:rPr lang="en-US" dirty="0" err="1"/>
              <a:t>npm</a:t>
            </a:r>
            <a:r>
              <a:rPr lang="en-US" dirty="0"/>
              <a:t> module, NuGet package, or Docker image—and you’ll see the exact install command tailored to your ecosystem.</a:t>
            </a:r>
          </a:p>
          <a:p>
            <a:endParaRPr lang="en-US" dirty="0"/>
          </a:p>
          <a:p>
            <a:r>
              <a:rPr lang="en-US" dirty="0"/>
              <a:t>For example, on an </a:t>
            </a:r>
            <a:r>
              <a:rPr lang="en-US" dirty="0" err="1"/>
              <a:t>npm</a:t>
            </a:r>
            <a:r>
              <a:rPr lang="en-US" dirty="0"/>
              <a:t> package’s page you’ll find the </a:t>
            </a:r>
            <a:r>
              <a:rPr lang="en-US" dirty="0" err="1"/>
              <a:t>npm</a:t>
            </a:r>
            <a:r>
              <a:rPr lang="en-US" dirty="0"/>
              <a:t> install syntax preconfigured for your registry; on a NuGet package’s page, the dotnet add package or </a:t>
            </a:r>
            <a:r>
              <a:rPr lang="en-US" dirty="0" err="1"/>
              <a:t>nuget</a:t>
            </a:r>
            <a:r>
              <a:rPr lang="en-US" dirty="0"/>
              <a:t> install command; and for container images you’ll see the docker pull reference.</a:t>
            </a:r>
          </a:p>
          <a:p>
            <a:endParaRPr lang="en-US" dirty="0"/>
          </a:p>
          <a:p>
            <a:r>
              <a:rPr lang="en-US" dirty="0"/>
              <a:t>By relying on the instructions provided on each package home page, you ensure you’re using the correct registry URL, package name, and version specifier—eliminating guesswork and keeping your dependency declarations consistent and secure.</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149493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Packages doesn’t just host your artifacts—it provides a full‑featured API surface and automation hooks to manage them at scale.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APIs for Integration:</a:t>
            </a:r>
            <a:r>
              <a:rPr lang="en-US" dirty="0"/>
              <a:t> Both the REST and </a:t>
            </a:r>
            <a:r>
              <a:rPr lang="en-US" dirty="0" err="1"/>
              <a:t>GraphQL</a:t>
            </a:r>
            <a:r>
              <a:rPr lang="en-US" dirty="0"/>
              <a:t> APIs let you query, update, or delete packages and package versions programmatically. You can build custom dashboards, enforce retention policies, or integrate with external systems—all by calling GitHub’s package endpoints.</a:t>
            </a:r>
          </a:p>
          <a:p>
            <a:pPr marL="171450" indent="-171450">
              <a:buFont typeface="Arial" panose="020B0604020202020204" pitchFamily="34" charset="0"/>
              <a:buChar char="•"/>
            </a:pPr>
            <a:r>
              <a:rPr lang="en-US" b="1" dirty="0"/>
              <a:t>Webhooks for Event‑Driven Workflows:</a:t>
            </a:r>
            <a:r>
              <a:rPr lang="en-US" dirty="0"/>
              <a:t> Subscribe to the package or </a:t>
            </a:r>
            <a:r>
              <a:rPr lang="en-US" dirty="0" err="1"/>
              <a:t>package_version</a:t>
            </a:r>
            <a:r>
              <a:rPr lang="en-US" dirty="0"/>
              <a:t> webhooks so that whenever someone publishes a new version, you can automatically trigger downstream actions—like posting a blog announcement, updating release notes, or notifying social channels.</a:t>
            </a:r>
          </a:p>
          <a:p>
            <a:pPr marL="171450" indent="-171450">
              <a:buFont typeface="Arial" panose="020B0604020202020204" pitchFamily="34" charset="0"/>
              <a:buChar char="•"/>
            </a:pPr>
            <a:r>
              <a:rPr lang="en-US" b="1" dirty="0"/>
              <a:t>Actions for Cleanup:</a:t>
            </a:r>
            <a:r>
              <a:rPr lang="en-US" dirty="0"/>
              <a:t> Combine GitHub Actions with the </a:t>
            </a:r>
            <a:r>
              <a:rPr lang="en-US" dirty="0">
                <a:hlinkClick r:id="rId3"/>
              </a:rPr>
              <a:t>delete-package-versions</a:t>
            </a:r>
            <a:r>
              <a:rPr lang="en-US" dirty="0"/>
              <a:t> action to automatically prune old package versions whenever you push a new release. This keeps your registry lean, reduces storage costs, and ensures users always install the most recent, secure versions.</a:t>
            </a:r>
          </a:p>
          <a:p>
            <a:endParaRPr lang="en-US" dirty="0"/>
          </a:p>
          <a:p>
            <a:r>
              <a:rPr lang="en-US" dirty="0"/>
              <a:t>By leveraging APIs, webhooks, and Actions together, you can automate every step of your package lifecycle—from publication to retirement—freeing your team from manual maintenance and ensuring your registry stays secure and performant.</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60139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9097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In which scenarios should you NOT use GitHub Packages?</a:t>
            </a:r>
          </a:p>
          <a:p>
            <a:br>
              <a:rPr lang="en-US" sz="9600" dirty="0"/>
            </a:br>
            <a:r>
              <a:rPr lang="en-US" sz="9600" dirty="0"/>
              <a:t>a. </a:t>
            </a:r>
            <a:r>
              <a:rPr lang="en-US" sz="9600" b="1" dirty="0"/>
              <a:t>When I want to share code between methods of my application.</a:t>
            </a:r>
            <a:br>
              <a:rPr lang="en-US" sz="9600" dirty="0"/>
            </a:br>
            <a:r>
              <a:rPr lang="en-US" sz="9600" b="1" dirty="0"/>
              <a:t>Explanation: Sharing code between methods within the same application is an internal detail and not a scenario for a package registry; you’d include those methods directly in your codebase rather than publishing them as a package.</a:t>
            </a:r>
          </a:p>
          <a:p>
            <a:br>
              <a:rPr lang="en-US" sz="9600" dirty="0"/>
            </a:br>
            <a:r>
              <a:rPr lang="en-US" sz="9600" dirty="0"/>
              <a:t>b. </a:t>
            </a:r>
            <a:r>
              <a:rPr lang="en-US" sz="9600" b="1" dirty="0"/>
              <a:t>When I want to share container images among developers of your team.</a:t>
            </a:r>
            <a:br>
              <a:rPr lang="en-US" sz="9600" dirty="0"/>
            </a:br>
            <a:r>
              <a:rPr lang="en-US" sz="9600" dirty="0"/>
              <a:t>Explanation: GitHub Packages (Container Registry) is suitable for sharing container images among your team.</a:t>
            </a:r>
          </a:p>
          <a:p>
            <a:br>
              <a:rPr lang="en-US" sz="9600" dirty="0"/>
            </a:br>
            <a:r>
              <a:rPr lang="en-US" sz="9600" dirty="0"/>
              <a:t>c. </a:t>
            </a:r>
            <a:r>
              <a:rPr lang="en-US" sz="9600" b="1" dirty="0"/>
              <a:t>When I want to publish a small code library as an open-source project.</a:t>
            </a:r>
            <a:br>
              <a:rPr lang="en-US" sz="9600" dirty="0"/>
            </a:br>
            <a:r>
              <a:rPr lang="en-US" sz="9600" dirty="0"/>
              <a:t>Explanation: Publishing a small library as open source is exactly a use case for GitHub Packages, so this is not a “do not use” scenario.</a:t>
            </a:r>
          </a:p>
          <a:p>
            <a:br>
              <a:rPr lang="en-US" sz="9600" dirty="0"/>
            </a:br>
            <a:r>
              <a:rPr lang="en-US" sz="9600" b="1" dirty="0"/>
              <a:t>Correct answer: a</a:t>
            </a:r>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54012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When pulling an image to your local environment, which credentials are needed?</a:t>
            </a:r>
          </a:p>
          <a:p>
            <a:br>
              <a:rPr lang="en-US" sz="9600" dirty="0"/>
            </a:br>
            <a:r>
              <a:rPr lang="en-US" sz="9600" dirty="0"/>
              <a:t>a. </a:t>
            </a:r>
            <a:r>
              <a:rPr lang="en-US" sz="9600" b="1" dirty="0"/>
              <a:t>Your GitHub username and a Personal Access Token</a:t>
            </a:r>
            <a:br>
              <a:rPr lang="en-US" sz="9600" dirty="0"/>
            </a:br>
            <a:r>
              <a:rPr lang="en-US" sz="9600" b="1" dirty="0"/>
              <a:t>Explanation: For private container images on GitHub Container Registry, you authenticate with your GitHub username and a PAT.</a:t>
            </a:r>
          </a:p>
          <a:p>
            <a:br>
              <a:rPr lang="en-US" sz="9600" dirty="0"/>
            </a:br>
            <a:r>
              <a:rPr lang="en-US" sz="9600" dirty="0"/>
              <a:t>b. </a:t>
            </a:r>
            <a:r>
              <a:rPr lang="en-US" sz="9600" b="1" dirty="0"/>
              <a:t>The name of the organization and an API Key</a:t>
            </a:r>
            <a:br>
              <a:rPr lang="en-US" sz="9600" dirty="0"/>
            </a:br>
            <a:r>
              <a:rPr lang="en-US" sz="9600" dirty="0"/>
              <a:t>Explanation: GitHub Container Registry does not use a separate API key; authentication is via GitHub credentials (username + PAT).</a:t>
            </a:r>
          </a:p>
          <a:p>
            <a:br>
              <a:rPr lang="en-US" sz="9600" dirty="0"/>
            </a:br>
            <a:r>
              <a:rPr lang="en-US" sz="9600" dirty="0"/>
              <a:t>c. </a:t>
            </a:r>
            <a:r>
              <a:rPr lang="en-US" sz="9600" b="1" dirty="0"/>
              <a:t>The name of the package and a package key</a:t>
            </a:r>
            <a:br>
              <a:rPr lang="en-US" sz="9600" dirty="0"/>
            </a:br>
            <a:r>
              <a:rPr lang="en-US" sz="9600" dirty="0"/>
              <a:t>Explanation: There is no separate “package key” mechanism; you use your GitHub credentials to authenticate.</a:t>
            </a:r>
          </a:p>
          <a:p>
            <a:br>
              <a:rPr lang="en-US" sz="9600" dirty="0"/>
            </a:br>
            <a:r>
              <a:rPr lang="en-US" sz="9600" b="1" dirty="0"/>
              <a:t>Correct answer: a</a:t>
            </a:r>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137640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5746-B942-A847-454D-2942E8021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3B24C-79BA-0546-A136-5A578257D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08716-1DAB-8B55-8E2A-C09313907012}"/>
              </a:ext>
            </a:extLst>
          </p:cNvPr>
          <p:cNvSpPr>
            <a:spLocks noGrp="1"/>
          </p:cNvSpPr>
          <p:nvPr>
            <p:ph type="body" idx="1"/>
          </p:nvPr>
        </p:nvSpPr>
        <p:spPr/>
        <p:txBody>
          <a:bodyPr/>
          <a:lstStyle/>
          <a:p>
            <a:r>
              <a:rPr lang="en-US" sz="9600" b="1" dirty="0"/>
              <a:t>How can you authenticate to GitHub Packages from your local development environment?</a:t>
            </a:r>
          </a:p>
          <a:p>
            <a:br>
              <a:rPr lang="en-US" sz="9600" dirty="0"/>
            </a:br>
            <a:r>
              <a:rPr lang="en-US" sz="9600" dirty="0"/>
              <a:t>a. </a:t>
            </a:r>
            <a:r>
              <a:rPr lang="en-US" sz="9600" b="1" dirty="0"/>
              <a:t>With an API Key</a:t>
            </a:r>
            <a:br>
              <a:rPr lang="en-US" sz="9600" dirty="0"/>
            </a:br>
            <a:r>
              <a:rPr lang="en-US" sz="9600" dirty="0"/>
              <a:t>Explanation: GitHub Packages does not use a distinct API key for authentication; it relies on GitHub credentials.</a:t>
            </a:r>
          </a:p>
          <a:p>
            <a:br>
              <a:rPr lang="en-US" sz="9600" dirty="0"/>
            </a:br>
            <a:r>
              <a:rPr lang="en-US" sz="9600" dirty="0"/>
              <a:t>b. </a:t>
            </a:r>
            <a:r>
              <a:rPr lang="en-US" sz="9600" b="1" dirty="0"/>
              <a:t>With my GitHub Credentials (username and password)</a:t>
            </a:r>
            <a:br>
              <a:rPr lang="en-US" sz="9600" dirty="0"/>
            </a:br>
            <a:r>
              <a:rPr lang="en-US" sz="9600" dirty="0"/>
              <a:t>Explanation: Direct password authentication is deprecated for many operations; instead, you use a Personal Access Token rather than your raw password.</a:t>
            </a:r>
          </a:p>
          <a:p>
            <a:br>
              <a:rPr lang="en-US" sz="9600" dirty="0"/>
            </a:br>
            <a:r>
              <a:rPr lang="en-US" sz="9600" dirty="0"/>
              <a:t>c. </a:t>
            </a:r>
            <a:r>
              <a:rPr lang="en-US" sz="9600" b="1" dirty="0"/>
              <a:t>With a Personal Access Token</a:t>
            </a:r>
            <a:br>
              <a:rPr lang="en-US" sz="9600" dirty="0"/>
            </a:br>
            <a:r>
              <a:rPr lang="en-US" sz="9600" b="1" dirty="0"/>
              <a:t>Explanation: You generate a PAT and use it (often with your username) to authenticate to GitHub Packages registries from your local environment.</a:t>
            </a:r>
          </a:p>
          <a:p>
            <a:br>
              <a:rPr lang="en-US" sz="9600" dirty="0"/>
            </a:br>
            <a:r>
              <a:rPr lang="en-US" sz="9600" b="1" dirty="0"/>
              <a:t>Correct answer: c</a:t>
            </a:r>
            <a:endParaRPr lang="en-US" sz="8000" dirty="0"/>
          </a:p>
        </p:txBody>
      </p:sp>
      <p:sp>
        <p:nvSpPr>
          <p:cNvPr id="4" name="Header Placeholder 3">
            <a:extLst>
              <a:ext uri="{FF2B5EF4-FFF2-40B4-BE49-F238E27FC236}">
                <a16:creationId xmlns:a16="http://schemas.microsoft.com/office/drawing/2014/main" id="{2022B298-2B69-AE91-F745-B661A2FF3A7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CB22FA2-7FB6-F1E5-6CD0-3003B3A0E01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A9D1F-654F-5833-1CA9-F6B5EF2AB48B}"/>
              </a:ext>
            </a:extLst>
          </p:cNvPr>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a:extLst>
              <a:ext uri="{FF2B5EF4-FFF2-40B4-BE49-F238E27FC236}">
                <a16:creationId xmlns:a16="http://schemas.microsoft.com/office/drawing/2014/main" id="{127D4B0B-92D4-172A-6F39-ABB1E6B9C75C}"/>
              </a:ext>
            </a:extLst>
          </p:cNvPr>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2114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going to explore how GitHub Packages turns your repository into a full‑featured package registry—whether you’re publishing </a:t>
            </a:r>
            <a:r>
              <a:rPr lang="en-US" dirty="0" err="1"/>
              <a:t>npm</a:t>
            </a:r>
            <a:r>
              <a:rPr lang="en-US" dirty="0"/>
              <a:t> modules, NuGet packages, Maven artifacts, </a:t>
            </a:r>
            <a:r>
              <a:rPr lang="en-US" dirty="0" err="1"/>
              <a:t>RubyGems</a:t>
            </a:r>
            <a:r>
              <a:rPr lang="en-US" dirty="0"/>
              <a:t>, or Docker containers. You already know public registries like </a:t>
            </a:r>
            <a:r>
              <a:rPr lang="en-US" dirty="0" err="1"/>
              <a:t>npm</a:t>
            </a:r>
            <a:r>
              <a:rPr lang="en-US" dirty="0"/>
              <a:t>, but integrating your own private or public packages directly into GitHub lets you unify code, CI/CD, and package management under a single platform. We’ll show you how to automate the entire publication pipeline using GitHub Actions in just a few minutes, so your teams can share and consume libraries seamlessly and securely.”</a:t>
            </a:r>
          </a:p>
          <a:p>
            <a:br>
              <a:rPr lang="en-US" dirty="0"/>
            </a:br>
            <a:r>
              <a:rPr lang="en-US" dirty="0"/>
              <a:t>By the end of this session, you’ll be able to:</a:t>
            </a:r>
          </a:p>
          <a:p>
            <a:pPr marL="228600" indent="-228600">
              <a:buFont typeface="+mj-lt"/>
              <a:buAutoNum type="arabicPeriod"/>
            </a:pPr>
            <a:r>
              <a:rPr lang="en-US" b="1" dirty="0"/>
              <a:t>Understand Package Repositories:</a:t>
            </a:r>
            <a:r>
              <a:rPr lang="en-US" dirty="0"/>
              <a:t> Recognize what a package repository is, why you’d choose one, and the scenarios—such as sharing internal libraries or container images—where GitHub Packages shines.</a:t>
            </a:r>
          </a:p>
          <a:p>
            <a:pPr marL="228600" indent="-228600">
              <a:buFont typeface="+mj-lt"/>
              <a:buAutoNum type="arabicPeriod"/>
            </a:pPr>
            <a:r>
              <a:rPr lang="en-US" b="1" dirty="0"/>
              <a:t>Set Up CI for Publication:</a:t>
            </a:r>
            <a:r>
              <a:rPr lang="en-US" dirty="0"/>
              <a:t> Configure a Continuous Integration workflow with GitHub Actions that automatically builds, tests, and publishes your packages to GitHub Packages whenever code is merged.</a:t>
            </a:r>
          </a:p>
          <a:p>
            <a:pPr marL="228600" indent="-228600">
              <a:buFont typeface="+mj-lt"/>
              <a:buAutoNum type="arabicPeriod"/>
            </a:pPr>
            <a:r>
              <a:rPr lang="en-US" b="1" dirty="0"/>
              <a:t>Validate with an Exercise:</a:t>
            </a:r>
            <a:r>
              <a:rPr lang="en-US" dirty="0"/>
              <a:t> Apply your knowledge in a hands‑on exercise that guides you through publishing to a GitHub Packages registry and confirms you’ve mastered the key steps.</a:t>
            </a:r>
          </a:p>
          <a:p>
            <a:pPr marL="228600" indent="-228600">
              <a:buFont typeface="+mj-lt"/>
              <a:buAutoNum type="arabicPeriod"/>
            </a:pPr>
            <a:r>
              <a:rPr lang="en-US" b="1" dirty="0"/>
              <a:t>Manage Authentication &amp; Usage:</a:t>
            </a:r>
            <a:r>
              <a:rPr lang="en-US" dirty="0"/>
              <a:t> Identify how to authenticate with your registry—using tokens or the built‑in GITHUB_TOKEN—and learn how to install, version, and troubleshoot packages stored in GitHub.</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1808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will learn how to integrate GitHub Packages into your development workflow—deciding when to use a package registry, setting up a CI pipeline with GitHub Actions to build and publish packages, and managing authentication and installation of your published </a:t>
            </a:r>
            <a:r>
              <a:rPr lang="en-US"/>
              <a:t>artifacts.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8440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GitHub Packages is GitHub’s integrated package management service that lets you publish, host, and consume packages (such as </a:t>
            </a:r>
            <a:r>
              <a:rPr lang="en-US" dirty="0" err="1"/>
              <a:t>npm</a:t>
            </a:r>
            <a:r>
              <a:rPr lang="en-US" dirty="0"/>
              <a:t>, NuGet, Maven, </a:t>
            </a:r>
            <a:r>
              <a:rPr lang="en-US" dirty="0" err="1"/>
              <a:t>RubyGems</a:t>
            </a:r>
            <a:r>
              <a:rPr lang="en-US" dirty="0"/>
              <a:t>, and Docker container images) alongside your source code. </a:t>
            </a:r>
          </a:p>
          <a:p>
            <a:pPr algn="l"/>
            <a:endParaRPr lang="en-US" dirty="0"/>
          </a:p>
          <a:p>
            <a:pPr algn="l"/>
            <a:r>
              <a:rPr lang="en-US" dirty="0"/>
              <a:t>It provides a unified interface to discover public packages or restrict access to private packages within your organization or repository, using the same GitHub authentication and permission models. </a:t>
            </a:r>
          </a:p>
          <a:p>
            <a:pPr algn="l"/>
            <a:endParaRPr lang="en-US" dirty="0"/>
          </a:p>
          <a:p>
            <a:pPr algn="l"/>
            <a:r>
              <a:rPr lang="en-US" dirty="0"/>
              <a:t>With GitHub Packages, you can automate publishing and versioning via GitHub Actions workflows, securely store credentials as secrets, and manage fine-grained access controls so teams can share approved dependencies internally or publish open-source libraries without switching platforms.</a:t>
            </a:r>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00407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Packages works seamlessly with familiar package-management clients (</a:t>
            </a:r>
            <a:r>
              <a:rPr lang="en-US" dirty="0" err="1"/>
              <a:t>npm</a:t>
            </a:r>
            <a:r>
              <a:rPr lang="en-US" dirty="0"/>
              <a:t>, NuGet, Maven, </a:t>
            </a:r>
            <a:r>
              <a:rPr lang="en-US" dirty="0" err="1"/>
              <a:t>RubyGems</a:t>
            </a:r>
            <a:r>
              <a:rPr lang="en-US" dirty="0"/>
              <a:t>, Docker CLI, etc.), so teams can continue using their existing tooling to publish and consume packages.</a:t>
            </a:r>
          </a:p>
          <a:p>
            <a:endParaRPr lang="en-US" dirty="0"/>
          </a:p>
          <a:p>
            <a:r>
              <a:rPr lang="en-US" dirty="0"/>
              <a:t>Repositories can host multiple package types simultaneously; if your project spans several ecosystems, you can store and version each package alongside its source code without juggling separate registries.</a:t>
            </a:r>
          </a:p>
          <a:p>
            <a:endParaRPr lang="en-US" dirty="0"/>
          </a:p>
          <a:p>
            <a:r>
              <a:rPr lang="en-US" dirty="0"/>
              <a:t>You can integrate webhooks or GitHub Actions into your workflows to automate steps after publishing—such as notifying teams, running additional validation, or triggering deployment pipelines—so your package workflow remains fully customizable.</a:t>
            </a:r>
          </a:p>
          <a:p>
            <a:endParaRPr lang="en-US" dirty="0"/>
          </a:p>
          <a:p>
            <a:r>
              <a:rPr lang="en-US" dirty="0"/>
              <a:t>For open-source projects, you can publish prerelease versions to a scoped registry or GitHub Packages to gather community feedback, then promote stable releases to the broader public registry when ready; this keeps development, testing, and distribution workflows unified within GitHub.</a:t>
            </a:r>
          </a:p>
          <a:p>
            <a:endParaRPr lang="en-US" dirty="0"/>
          </a:p>
          <a:p>
            <a:r>
              <a:rPr lang="en-US" dirty="0"/>
              <a:t>Throughout, GitHub’s authentication and permission model ensures that only approved users or teams can publish or consume private packages, while public packages remain discoverable, giving you confidence in dependency provenance and security.</a:t>
            </a:r>
          </a:p>
          <a:p>
            <a:endParaRPr lang="en-US" dirty="0"/>
          </a:p>
          <a:p>
            <a:pPr algn="l"/>
            <a:r>
              <a:rPr lang="en-US" b="0" i="0" dirty="0">
                <a:solidFill>
                  <a:srgbClr val="161616"/>
                </a:solidFill>
                <a:effectLst/>
                <a:highlight>
                  <a:srgbClr val="FFFFFF"/>
                </a:highlight>
                <a:latin typeface="Segoe UI" panose="020B0502040204020203" pitchFamily="34" charset="0"/>
              </a:rPr>
              <a:t>At the time of writing, GitHub Packages is compatible with the following package managers:</a:t>
            </a:r>
          </a:p>
          <a:p>
            <a:pPr marL="171450" indent="-171450" algn="l">
              <a:buFont typeface="Arial" panose="020B0604020202020204" pitchFamily="34" charset="0"/>
              <a:buChar char="•"/>
            </a:pPr>
            <a:r>
              <a:rPr lang="en-US" b="0" i="0" dirty="0" err="1">
                <a:solidFill>
                  <a:srgbClr val="161616"/>
                </a:solidFill>
                <a:effectLst/>
                <a:highlight>
                  <a:srgbClr val="FFFFFF"/>
                </a:highlight>
                <a:latin typeface="Segoe UI" panose="020B0502040204020203" pitchFamily="34" charset="0"/>
              </a:rPr>
              <a:t>npm</a:t>
            </a:r>
            <a:r>
              <a:rPr lang="en-US" b="0" i="0" dirty="0">
                <a:solidFill>
                  <a:srgbClr val="161616"/>
                </a:solidFill>
                <a:effectLst/>
                <a:highlight>
                  <a:srgbClr val="FFFFFF"/>
                </a:highlight>
                <a:latin typeface="Segoe UI" panose="020B0502040204020203" pitchFamily="34" charset="0"/>
              </a:rPr>
              <a:t>, a NodeJS package manager</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NuGet, the .NET package manager</a:t>
            </a:r>
          </a:p>
          <a:p>
            <a:pPr marL="171450" indent="-171450" algn="l">
              <a:buFont typeface="Arial" panose="020B0604020202020204" pitchFamily="34" charset="0"/>
              <a:buChar char="•"/>
            </a:pPr>
            <a:r>
              <a:rPr lang="en-US" b="0" i="0" dirty="0" err="1">
                <a:solidFill>
                  <a:srgbClr val="161616"/>
                </a:solidFill>
                <a:effectLst/>
                <a:highlight>
                  <a:srgbClr val="FFFFFF"/>
                </a:highlight>
                <a:latin typeface="Segoe UI" panose="020B0502040204020203" pitchFamily="34" charset="0"/>
              </a:rPr>
              <a:t>RubyGems</a:t>
            </a:r>
            <a:r>
              <a:rPr lang="en-US" b="0" i="0" dirty="0">
                <a:solidFill>
                  <a:srgbClr val="161616"/>
                </a:solidFill>
                <a:effectLst/>
                <a:highlight>
                  <a:srgbClr val="FFFFFF"/>
                </a:highlight>
                <a:latin typeface="Segoe UI" panose="020B0502040204020203" pitchFamily="34" charset="0"/>
              </a:rPr>
              <a:t>, a Ruby package manager</a:t>
            </a:r>
          </a:p>
          <a:p>
            <a:pPr marL="171450" indent="-171450"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Maven and Gradle, two package managers for Java</a:t>
            </a:r>
          </a:p>
          <a:p>
            <a:endParaRPr lang="en-US" dirty="0"/>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3195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Packages isn’t just for libraries—it also serves as a Docker container registry, letting you publish images alongside your code.</a:t>
            </a:r>
          </a:p>
          <a:p>
            <a:endParaRPr lang="en-US" dirty="0"/>
          </a:p>
          <a:p>
            <a:r>
              <a:rPr lang="en-US" dirty="0"/>
              <a:t>Once you’ve built and pushed an image, you (and your team) can pull it in your local environment just like any other registry: use it for testing or as a base image.</a:t>
            </a:r>
          </a:p>
          <a:p>
            <a:endParaRPr lang="en-US" dirty="0"/>
          </a:p>
          <a:p>
            <a:r>
              <a:rPr lang="en-US" dirty="0"/>
              <a:t>In GitHub </a:t>
            </a:r>
            <a:r>
              <a:rPr lang="en-US" dirty="0" err="1"/>
              <a:t>Codespaces</a:t>
            </a:r>
            <a:r>
              <a:rPr lang="en-US" dirty="0"/>
              <a:t>, you can reference these container images directly, ensuring development environments stay consistent with what runs in CI/CD or production.</a:t>
            </a:r>
          </a:p>
          <a:p>
            <a:endParaRPr lang="en-US" dirty="0"/>
          </a:p>
          <a:p>
            <a:r>
              <a:rPr lang="en-US" dirty="0"/>
              <a:t>Within GitHub Actions workflows, you can pull your container image as a step—whether for building, testing, or deploying—keeping everything unified under the same platform.</a:t>
            </a:r>
          </a:p>
          <a:p>
            <a:endParaRPr lang="en-US" dirty="0"/>
          </a:p>
          <a:p>
            <a:r>
              <a:rPr lang="en-US" dirty="0"/>
              <a:t>Finally, you can deploy these images to your servers or cloud services, public or private, while leveraging GitHub’s authentication and permission controls so only authorized users or systems access them.</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90327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Packages lets you publish library releases to a package registry or container registry, using the native package-management client workflows.</a:t>
            </a:r>
          </a:p>
          <a:p>
            <a:endParaRPr lang="en-US" dirty="0"/>
          </a:p>
          <a:p>
            <a:r>
              <a:rPr lang="en-US" dirty="0"/>
              <a:t>Packages link back to the repository and the specific version of code used, fitting into dependency workflows.</a:t>
            </a:r>
          </a:p>
          <a:p>
            <a:endParaRPr lang="en-US" dirty="0"/>
          </a:p>
          <a:p>
            <a:r>
              <a:rPr lang="en-US" dirty="0"/>
              <a:t>GitHub Releases bundles software artifacts (</a:t>
            </a:r>
            <a:r>
              <a:rPr lang="en-US" dirty="0" err="1"/>
              <a:t>tarballs</a:t>
            </a:r>
            <a:r>
              <a:rPr lang="en-US" dirty="0"/>
              <a:t> or ZIPs) with release notes and links to binaries tied to a commit.</a:t>
            </a:r>
          </a:p>
          <a:p>
            <a:endParaRPr lang="en-US" dirty="0"/>
          </a:p>
          <a:p>
            <a:r>
              <a:rPr lang="en-US" dirty="0"/>
              <a:t>Releases are downloaded via their unique URL and track to the originating commit but are not consumed via package managers.</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9547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sz="1200" b="0" i="0" dirty="0">
                <a:solidFill>
                  <a:srgbClr val="161616"/>
                </a:solidFill>
                <a:effectLst/>
                <a:latin typeface="Quattrocento Sans" panose="020B0502050000020003" pitchFamily="34" charset="0"/>
              </a:rPr>
              <a:t>Let's say you're working on a project using GitHub for hosting source code: JavaScript for the front end, with </a:t>
            </a:r>
            <a:r>
              <a:rPr lang="en-US" sz="1200" b="0" i="0" dirty="0" err="1">
                <a:solidFill>
                  <a:srgbClr val="161616"/>
                </a:solidFill>
                <a:effectLst/>
                <a:latin typeface="Quattrocento Sans" panose="020B0502050000020003" pitchFamily="34" charset="0"/>
              </a:rPr>
              <a:t>npm</a:t>
            </a:r>
            <a:r>
              <a:rPr lang="en-US" sz="1200" b="0" i="0" dirty="0">
                <a:solidFill>
                  <a:srgbClr val="161616"/>
                </a:solidFill>
                <a:effectLst/>
                <a:latin typeface="Quattrocento Sans" panose="020B0502050000020003" pitchFamily="34" charset="0"/>
              </a:rPr>
              <a:t> and Java for the back end. You now maintain at least three different sets of user credentials and permissions: for Git, </a:t>
            </a:r>
            <a:r>
              <a:rPr lang="en-US" sz="1200" b="0" i="0" dirty="0" err="1">
                <a:solidFill>
                  <a:srgbClr val="161616"/>
                </a:solidFill>
                <a:effectLst/>
                <a:latin typeface="Quattrocento Sans" panose="020B0502050000020003" pitchFamily="34" charset="0"/>
              </a:rPr>
              <a:t>npm</a:t>
            </a:r>
            <a:r>
              <a:rPr lang="en-US" sz="1200" b="0" i="0" dirty="0">
                <a:solidFill>
                  <a:srgbClr val="161616"/>
                </a:solidFill>
                <a:effectLst/>
                <a:latin typeface="Quattrocento Sans" panose="020B0502050000020003" pitchFamily="34" charset="0"/>
              </a:rPr>
              <a:t>, and Maven repositories.</a:t>
            </a:r>
          </a:p>
          <a:p>
            <a:pPr marL="0" indent="0" algn="l">
              <a:spcAft>
                <a:spcPts val="600"/>
              </a:spcAft>
              <a:buNone/>
            </a:pPr>
            <a:endParaRPr lang="en-US" sz="1200" b="0" i="0" dirty="0">
              <a:solidFill>
                <a:srgbClr val="161616"/>
              </a:solidFill>
              <a:effectLst/>
              <a:latin typeface="Quattrocento Sans" panose="020B0502050000020003" pitchFamily="34" charset="0"/>
            </a:endParaRPr>
          </a:p>
          <a:p>
            <a:pPr marL="0" indent="0" algn="l">
              <a:spcAft>
                <a:spcPts val="600"/>
              </a:spcAft>
              <a:buNone/>
            </a:pPr>
            <a:r>
              <a:rPr lang="en-US" sz="1200" b="0" i="0" dirty="0">
                <a:solidFill>
                  <a:srgbClr val="161616"/>
                </a:solidFill>
                <a:effectLst/>
                <a:latin typeface="Quattrocento Sans" panose="020B0502050000020003" pitchFamily="34" charset="0"/>
              </a:rPr>
              <a:t>With GitHub Packages, you can use a single set of credentials across your source-code repository, your private </a:t>
            </a:r>
            <a:r>
              <a:rPr lang="en-US" sz="1200" b="0" i="0" dirty="0" err="1">
                <a:solidFill>
                  <a:srgbClr val="161616"/>
                </a:solidFill>
                <a:effectLst/>
                <a:latin typeface="Quattrocento Sans" panose="020B0502050000020003" pitchFamily="34" charset="0"/>
              </a:rPr>
              <a:t>npm</a:t>
            </a:r>
            <a:r>
              <a:rPr lang="en-US" sz="1200" b="0" i="0" dirty="0">
                <a:solidFill>
                  <a:srgbClr val="161616"/>
                </a:solidFill>
                <a:effectLst/>
                <a:latin typeface="Quattrocento Sans" panose="020B0502050000020003" pitchFamily="34" charset="0"/>
              </a:rPr>
              <a:t> registry, and your Maven or Gradle private registry. Packages published through GitHub inherit the visibility and permissions assigned at the repository level. A new team member needs read access to a package and its code? Give them read access to the repository and it's done!</a:t>
            </a: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2408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61616"/>
                </a:solidFill>
                <a:effectLst/>
                <a:highlight>
                  <a:srgbClr val="FFFFFF"/>
                </a:highlight>
                <a:latin typeface="Segoe UI" panose="020B0502040204020203" pitchFamily="34" charset="0"/>
                <a:hlinkClick r:id="rId3"/>
              </a:rPr>
              <a:t>GitHub Actions</a:t>
            </a:r>
            <a:r>
              <a:rPr lang="en-US" b="0" i="0" dirty="0">
                <a:solidFill>
                  <a:srgbClr val="161616"/>
                </a:solidFill>
                <a:effectLst/>
                <a:highlight>
                  <a:srgbClr val="FFFFFF"/>
                </a:highlight>
                <a:latin typeface="Segoe UI" panose="020B0502040204020203" pitchFamily="34" charset="0"/>
              </a:rPr>
              <a:t> is another GitHub feature that allows you to automate your software workflows. You can build, test, and deploy your code right from GitHub.</a:t>
            </a:r>
          </a:p>
          <a:p>
            <a:pPr algn="l"/>
            <a:endParaRPr lang="en-US" b="1" i="0" dirty="0">
              <a:solidFill>
                <a:srgbClr val="161616"/>
              </a:solidFill>
              <a:effectLst/>
              <a:highlight>
                <a:srgbClr val="FFFFFF"/>
              </a:highlight>
              <a:latin typeface="Segoe UI" panose="020B0502040204020203" pitchFamily="34" charset="0"/>
            </a:endParaRPr>
          </a:p>
          <a:p>
            <a:pPr algn="l"/>
            <a:r>
              <a:rPr lang="en-US" b="1" i="0" dirty="0">
                <a:solidFill>
                  <a:srgbClr val="161616"/>
                </a:solidFill>
                <a:effectLst/>
                <a:highlight>
                  <a:srgbClr val="FFFFFF"/>
                </a:highlight>
                <a:latin typeface="Segoe UI" panose="020B0502040204020203" pitchFamily="34" charset="0"/>
              </a:rPr>
              <a:t>Tip: </a:t>
            </a:r>
            <a:r>
              <a:rPr lang="en-US" b="0" i="0" dirty="0">
                <a:solidFill>
                  <a:srgbClr val="161616"/>
                </a:solidFill>
                <a:effectLst/>
                <a:highlight>
                  <a:srgbClr val="FFFFFF"/>
                </a:highlight>
                <a:latin typeface="Segoe UI" panose="020B0502040204020203" pitchFamily="34" charset="0"/>
              </a:rPr>
              <a:t>If you want to learn more about GitHub Actions, check out the </a:t>
            </a:r>
            <a:r>
              <a:rPr lang="en-US" b="1" i="1" u="sng" dirty="0">
                <a:solidFill>
                  <a:srgbClr val="161616"/>
                </a:solidFill>
                <a:effectLst/>
                <a:highlight>
                  <a:srgbClr val="FFFFFF"/>
                </a:highlight>
                <a:latin typeface="Segoe UI" panose="020B0502040204020203" pitchFamily="34" charset="0"/>
                <a:hlinkClick r:id="rId4"/>
              </a:rPr>
              <a:t>Build continuous integration (CI) workflows by using GitHub Actions</a:t>
            </a:r>
            <a:r>
              <a:rPr lang="en-US" b="0" i="0" dirty="0">
                <a:solidFill>
                  <a:srgbClr val="161616"/>
                </a:solidFill>
                <a:effectLst/>
                <a:highlight>
                  <a:srgbClr val="FFFFFF"/>
                </a:highlight>
                <a:latin typeface="Segoe UI" panose="020B0502040204020203" pitchFamily="34" charset="0"/>
              </a:rPr>
              <a:t> Learn module.</a:t>
            </a:r>
          </a:p>
          <a:p>
            <a:pPr algn="l"/>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By combining GitHub Actions and GitHub Packages, you can build a workflow that will build and test your code, and then publish it to GitHub Packages by simply pushing code to your repository.</a:t>
            </a:r>
          </a:p>
          <a:p>
            <a:pPr algn="l"/>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In the next unit, we'll learn how to use our workflow to publish to GitHub Packages and GitHub Container Registry.</a:t>
            </a:r>
          </a:p>
          <a:p>
            <a:pPr algn="l"/>
            <a:br>
              <a:rPr lang="en-US" b="0" i="0" dirty="0">
                <a:solidFill>
                  <a:srgbClr val="161616"/>
                </a:solidFill>
                <a:effectLst/>
                <a:highlight>
                  <a:srgbClr val="FFFFFF"/>
                </a:highlight>
                <a:latin typeface="Segoe UI" panose="020B0502040204020203" pitchFamily="34" charset="0"/>
              </a:rPr>
            </a:br>
            <a:endParaRPr lang="en-US" b="0" i="0" dirty="0">
              <a:solidFill>
                <a:srgbClr val="161616"/>
              </a:solidFill>
              <a:effectLst/>
              <a:highlight>
                <a:srgbClr val="FFFFFF"/>
              </a:highlight>
              <a:latin typeface="Segoe UI" panose="020B0502040204020203" pitchFamily="34" charset="0"/>
            </a:endParaRPr>
          </a:p>
          <a:p>
            <a:pPr algn="l"/>
            <a:endParaRPr lang="en-US" b="1"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6/12/2025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20064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C275-57B8-A5D3-3881-DAEA7C6EA0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E2BE59-9821-EA9A-FBCD-DF4007C86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E91EA-E8BE-280E-1091-E24382367642}"/>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5" name="Footer Placeholder 4">
            <a:extLst>
              <a:ext uri="{FF2B5EF4-FFF2-40B4-BE49-F238E27FC236}">
                <a16:creationId xmlns:a16="http://schemas.microsoft.com/office/drawing/2014/main" id="{E0D6F301-B06F-E4A1-006A-42DA5B1D1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24285-04F2-4EF7-1FE5-A4DAB71F1FB8}"/>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1925282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DEA3-E92C-9861-CF22-5E38E95A26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9F5644-0E1C-1E9D-C394-09095B339E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CF407-DDF2-A103-7A8E-9C726F35C639}"/>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5" name="Footer Placeholder 4">
            <a:extLst>
              <a:ext uri="{FF2B5EF4-FFF2-40B4-BE49-F238E27FC236}">
                <a16:creationId xmlns:a16="http://schemas.microsoft.com/office/drawing/2014/main" id="{F1E884E5-2C86-93FD-F5FD-181B21FA7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9D2DF-9BE6-4267-5F1A-74F352C31893}"/>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3670057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266251-F244-62C8-F809-2C236A210A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34039A-14F6-64A9-2D18-3E54FAE9F0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86DD8-8110-2D48-9818-ADC2769553B3}"/>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5" name="Footer Placeholder 4">
            <a:extLst>
              <a:ext uri="{FF2B5EF4-FFF2-40B4-BE49-F238E27FC236}">
                <a16:creationId xmlns:a16="http://schemas.microsoft.com/office/drawing/2014/main" id="{78CD813D-C1F3-4DB8-98DA-893143F94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961D9-F5D0-583A-AF5C-C70BDE82EE83}"/>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277566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188257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108457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76271960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1071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94138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2E98-43D4-F415-2A14-B3479B9264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5449B-6453-B5D1-F1BB-D83276EBD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7C40A-37AD-FA45-EA01-0A25F87C60C4}"/>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5" name="Footer Placeholder 4">
            <a:extLst>
              <a:ext uri="{FF2B5EF4-FFF2-40B4-BE49-F238E27FC236}">
                <a16:creationId xmlns:a16="http://schemas.microsoft.com/office/drawing/2014/main" id="{5A3CE0CE-8C81-42D5-74D7-BC5D5FD8A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4190D-989E-CDFA-5010-FD675FDA3214}"/>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357939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76B1-9AB3-BC07-201A-06076EC1A6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55C4A1-CAD1-0826-C755-D65F3D796F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8CB4A9-D59D-9E14-2B8E-0DE7376F7DCF}"/>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5" name="Footer Placeholder 4">
            <a:extLst>
              <a:ext uri="{FF2B5EF4-FFF2-40B4-BE49-F238E27FC236}">
                <a16:creationId xmlns:a16="http://schemas.microsoft.com/office/drawing/2014/main" id="{09A1BB45-C213-318D-51A0-355D5AD616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8ABD0-3C55-8DCD-A5F4-E524BC86BA59}"/>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368749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1395-B6E7-C692-E081-973C9F97AE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F85270-9586-5736-C487-0683978465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FFE80C-0F38-19D1-9181-6733B08629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4284CA-4FC9-6C2A-D273-6A995C06C5B0}"/>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6" name="Footer Placeholder 5">
            <a:extLst>
              <a:ext uri="{FF2B5EF4-FFF2-40B4-BE49-F238E27FC236}">
                <a16:creationId xmlns:a16="http://schemas.microsoft.com/office/drawing/2014/main" id="{D0A4479C-096E-5BE4-9F6F-8F165D2319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02EFD-587F-0B1A-F60A-6F0CE7E61548}"/>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3677507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55E23-102C-8546-3729-83F08BD63D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07E788-F013-0C72-FF7D-FADA5419E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638EE2-E2C4-C602-BB29-2503EAB77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C1E3AE-E9EC-53B2-8C99-EBEDAD4E9F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CA6193-2104-5998-3CD2-4377E5E84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BBA7F-7B79-E4CC-A020-7C6A97019028}"/>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8" name="Footer Placeholder 7">
            <a:extLst>
              <a:ext uri="{FF2B5EF4-FFF2-40B4-BE49-F238E27FC236}">
                <a16:creationId xmlns:a16="http://schemas.microsoft.com/office/drawing/2014/main" id="{F35E4F6B-B438-CD56-934B-109CB9D85C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8DD605-ACB4-92E0-7DAF-E9CF688C70A7}"/>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425576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4F12-A047-E605-7C3D-B7704D37B1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F8B768-30A0-FAB9-3DB6-512E6FB92849}"/>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4" name="Footer Placeholder 3">
            <a:extLst>
              <a:ext uri="{FF2B5EF4-FFF2-40B4-BE49-F238E27FC236}">
                <a16:creationId xmlns:a16="http://schemas.microsoft.com/office/drawing/2014/main" id="{149D5922-2CA2-7CD2-7052-99A5DB024B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39400-78F9-582E-04B1-3165F35B7810}"/>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80077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16D25-D6F3-D5E4-0EF2-80784CD3411A}"/>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3" name="Footer Placeholder 2">
            <a:extLst>
              <a:ext uri="{FF2B5EF4-FFF2-40B4-BE49-F238E27FC236}">
                <a16:creationId xmlns:a16="http://schemas.microsoft.com/office/drawing/2014/main" id="{5F823B3E-9FE0-8DDD-88FC-0B2B73D1F7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9448DD-34CC-A659-53CC-19FBCB2C0418}"/>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194038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12D5-239C-E3A3-FDC6-98CFE4F6F7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FF0D0E-3B26-E2A0-A09E-06578732B0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E92DB7-2E81-FB2C-D4BA-C8FB4AA74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43709-DE36-B2BF-F0B6-36FF61240455}"/>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6" name="Footer Placeholder 5">
            <a:extLst>
              <a:ext uri="{FF2B5EF4-FFF2-40B4-BE49-F238E27FC236}">
                <a16:creationId xmlns:a16="http://schemas.microsoft.com/office/drawing/2014/main" id="{D77B5E17-55B9-7331-F686-69E60DAFBC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8D0E39-D42A-F9A8-6361-78E74FBED4AB}"/>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360752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C46F-319E-EA1E-71F0-9275B19CA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4ADD6A-D8F1-9DAD-FCDB-E8908D599A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E5DD80-A013-AE20-8D39-38CBB4A50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F120A-86CC-E30F-92F4-E788A86B91A8}"/>
              </a:ext>
            </a:extLst>
          </p:cNvPr>
          <p:cNvSpPr>
            <a:spLocks noGrp="1"/>
          </p:cNvSpPr>
          <p:nvPr>
            <p:ph type="dt" sz="half" idx="10"/>
          </p:nvPr>
        </p:nvSpPr>
        <p:spPr/>
        <p:txBody>
          <a:bodyPr/>
          <a:lstStyle/>
          <a:p>
            <a:fld id="{D81E00AA-C75D-C249-B334-A468D1474C0F}" type="datetimeFigureOut">
              <a:rPr lang="en-US" smtClean="0"/>
              <a:t>6/12/2025</a:t>
            </a:fld>
            <a:endParaRPr lang="en-US"/>
          </a:p>
        </p:txBody>
      </p:sp>
      <p:sp>
        <p:nvSpPr>
          <p:cNvPr id="6" name="Footer Placeholder 5">
            <a:extLst>
              <a:ext uri="{FF2B5EF4-FFF2-40B4-BE49-F238E27FC236}">
                <a16:creationId xmlns:a16="http://schemas.microsoft.com/office/drawing/2014/main" id="{53CA6595-FED0-8241-A81C-3C36698C3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E5D2D0-2ED9-C842-1A52-77A199213355}"/>
              </a:ext>
            </a:extLst>
          </p:cNvPr>
          <p:cNvSpPr>
            <a:spLocks noGrp="1"/>
          </p:cNvSpPr>
          <p:nvPr>
            <p:ph type="sldNum" sz="quarter" idx="12"/>
          </p:nvPr>
        </p:nvSpPr>
        <p:spPr/>
        <p:txBody>
          <a:bodyPr/>
          <a:lstStyle/>
          <a:p>
            <a:fld id="{00C1EAF8-46A5-9340-B479-41F24DB5EED1}" type="slidenum">
              <a:rPr lang="en-US" smtClean="0"/>
              <a:t>‹#›</a:t>
            </a:fld>
            <a:endParaRPr lang="en-US"/>
          </a:p>
        </p:txBody>
      </p:sp>
    </p:spTree>
    <p:extLst>
      <p:ext uri="{BB962C8B-B14F-4D97-AF65-F5344CB8AC3E}">
        <p14:creationId xmlns:p14="http://schemas.microsoft.com/office/powerpoint/2010/main" val="1018744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6368DE-E6B7-B9C2-C0E6-A07EB6123B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2A65F8-A13E-F85E-C8C7-68CB262797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379DA-41FC-079F-34F3-3FC5378200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1E00AA-C75D-C249-B334-A468D1474C0F}" type="datetimeFigureOut">
              <a:rPr lang="en-US" smtClean="0"/>
              <a:t>6/12/2025</a:t>
            </a:fld>
            <a:endParaRPr lang="en-US"/>
          </a:p>
        </p:txBody>
      </p:sp>
      <p:sp>
        <p:nvSpPr>
          <p:cNvPr id="5" name="Footer Placeholder 4">
            <a:extLst>
              <a:ext uri="{FF2B5EF4-FFF2-40B4-BE49-F238E27FC236}">
                <a16:creationId xmlns:a16="http://schemas.microsoft.com/office/drawing/2014/main" id="{CCC9C94A-BFA4-B4D2-BFC0-6A3BAC1601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40FBC30-39AE-57BC-ACAA-091547DD3C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C1EAF8-46A5-9340-B479-41F24DB5EED1}" type="slidenum">
              <a:rPr lang="en-US" smtClean="0"/>
              <a:t>‹#›</a:t>
            </a:fld>
            <a:endParaRPr lang="en-US"/>
          </a:p>
        </p:txBody>
      </p:sp>
    </p:spTree>
    <p:extLst>
      <p:ext uri="{BB962C8B-B14F-4D97-AF65-F5344CB8AC3E}">
        <p14:creationId xmlns:p14="http://schemas.microsoft.com/office/powerpoint/2010/main" val="1436677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training/paths/github-actions-2/"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github-administration-product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learn.microsoft.com/en-us/training/modules/github-actions-package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kills/publish-packages"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ithub.com/en/free-pro-team@latest/github/authenticating-to-github/creating-a-personal-access-token"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sv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docs.github.com/en/free-pro-team@latest/packages/using-github-packages-with-your-projects-ecosyste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arketplace/actions/delete-package-versions"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ithub.com/packages/learn-github-packages/publishing-a-package"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hyperlink" Target="https://docs.github.com/packages/guides/pushing-and-pulling-docker-images" TargetMode="External"/><Relationship Id="rId4" Type="http://schemas.openxmlformats.org/officeDocument/2006/relationships/hyperlink" Target="https://docs.github.com/free-pro-team@latest/packages/using-github-packages-with-your-projects-ecosyste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training/modules/introduction-to-github/"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features/codespace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hyperlink" Target="https://docs.github.com/en/free-pro-team@latest/actions/learn-github-actions/finding-and-customizing-actions#referencing-a-container-on-docker-hub"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github.com/en/github/administering-a-repository/releasing-projects-on-github"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eatures/action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learn.microsoft.com/en-us/training/modules/github-actions-c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1" y="2992149"/>
            <a:ext cx="5748827" cy="1667957"/>
          </a:xfrm>
        </p:spPr>
        <p:txBody>
          <a:bodyPr/>
          <a:lstStyle/>
          <a:p>
            <a:r>
              <a:rPr lang="en-US" dirty="0">
                <a:latin typeface="Quattrocento Sans" panose="020B0502050000020003" pitchFamily="34" charset="0"/>
              </a:rPr>
              <a:t>GH-200: Automate your workflow with GitHub Actions Part 2 of 2</a:t>
            </a:r>
            <a:endParaRPr lang="en-US" sz="3600" dirty="0">
              <a:latin typeface="Quattrocento Sans" panose="020B0502050000020003" pitchFamily="34" charset="0"/>
            </a:endParaRPr>
          </a:p>
        </p:txBody>
      </p:sp>
      <p:sp>
        <p:nvSpPr>
          <p:cNvPr id="6" name="Text Placeholder 5">
            <a:extLst>
              <a:ext uri="{FF2B5EF4-FFF2-40B4-BE49-F238E27FC236}">
                <a16:creationId xmlns:a16="http://schemas.microsoft.com/office/drawing/2014/main" id="{A885462E-AC6B-3006-FA4D-1CE744FBA46E}"/>
              </a:ext>
            </a:extLst>
          </p:cNvPr>
          <p:cNvSpPr>
            <a:spLocks noGrp="1"/>
          </p:cNvSpPr>
          <p:nvPr>
            <p:ph type="body" sz="quarter" idx="13"/>
          </p:nvPr>
        </p:nvSpPr>
        <p:spPr>
          <a:xfrm>
            <a:off x="569911" y="5681324"/>
            <a:ext cx="7434032" cy="250903"/>
          </a:xfrm>
        </p:spPr>
        <p:txBody>
          <a:bodyPr/>
          <a:lstStyle/>
          <a:p>
            <a:r>
              <a:rPr lang="en-US" sz="1800" dirty="0">
                <a:hlinkClick r:id="rId3">
                  <a:extLst>
                    <a:ext uri="{A12FA001-AC4F-418D-AE19-62706E023703}">
                      <ahyp:hlinkClr xmlns:ahyp="http://schemas.microsoft.com/office/drawing/2018/hyperlinkcolor" val="tx"/>
                    </a:ext>
                  </a:extLst>
                </a:hlinkClick>
              </a:rPr>
              <a:t>GH-200: Automate your workflow with GitHub Actions Part 2 of 2</a:t>
            </a:r>
            <a:endParaRPr lang="en-US" sz="1800" dirty="0"/>
          </a:p>
        </p:txBody>
      </p:sp>
      <p:sp>
        <p:nvSpPr>
          <p:cNvPr id="2" name="Footer Placeholder 1">
            <a:extLst>
              <a:ext uri="{FF2B5EF4-FFF2-40B4-BE49-F238E27FC236}">
                <a16:creationId xmlns:a16="http://schemas.microsoft.com/office/drawing/2014/main" id="{B4842410-2607-E871-3A7B-A6BFCD364DD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759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10156086" cy="492443"/>
          </a:xfrm>
        </p:spPr>
        <p:txBody>
          <a:bodyPr>
            <a:normAutofit fontScale="90000"/>
          </a:bodyPr>
          <a:lstStyle/>
          <a:p>
            <a:r>
              <a:rPr lang="en-US" sz="3200" dirty="0">
                <a:latin typeface="Quattrocento Sans" panose="020B0502050000020003" pitchFamily="34" charset="0"/>
              </a:rPr>
              <a:t>Publish to GitHub Packages and GitHub Container Registry</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48190" y="1273204"/>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Here, you'll learn the basics of using a workflow to publish to GitHub Packages, and the necessary steps to build, authenticate, tag, and push a Docker image to the GitHub Container Registry.</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30832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10156086" cy="492443"/>
          </a:xfrm>
        </p:spPr>
        <p:txBody>
          <a:bodyPr>
            <a:normAutofit fontScale="90000"/>
          </a:bodyPr>
          <a:lstStyle/>
          <a:p>
            <a:r>
              <a:rPr lang="en-US" sz="3200" dirty="0">
                <a:latin typeface="Quattrocento Sans" panose="020B0502050000020003" pitchFamily="34" charset="0"/>
              </a:rPr>
              <a:t>Use a workflow to publish to GitHub Packages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3866" y="2264805"/>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GitHub Packages let you securely publish and consume packages, store your packages alongside your code, and share your packages privately with your team or publicly with the open-source community. You can also use GitHub Actions to automate your packages.</a:t>
            </a:r>
          </a:p>
          <a:p>
            <a:pPr marL="0" indent="0">
              <a:buNone/>
            </a:pPr>
            <a:r>
              <a:rPr lang="en-US" sz="2400" dirty="0">
                <a:latin typeface="Quattrocento Sans" panose="020B0502050000020003" pitchFamily="34" charset="0"/>
              </a:rPr>
              <a:t>The following slide is an example of a basic workflow that runs whenever a new release is created in a repository. If the tests pass, then the package is published to GitHub Packages.</a:t>
            </a:r>
          </a:p>
          <a:p>
            <a:pPr marL="0" indent="0">
              <a:buNone/>
            </a:pP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37128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79438" y="614002"/>
            <a:ext cx="6514773" cy="492443"/>
          </a:xfrm>
        </p:spPr>
        <p:txBody>
          <a:bodyPr>
            <a:normAutofit fontScale="90000"/>
          </a:bodyPr>
          <a:lstStyle/>
          <a:p>
            <a:r>
              <a:rPr lang="en-US" sz="3200" dirty="0">
                <a:latin typeface="Quattrocento Sans" panose="020B0502050000020003" pitchFamily="34" charset="0"/>
              </a:rPr>
              <a:t>Use a workflow to publish to GitHub Packages (continued)</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5456" y="3419061"/>
            <a:ext cx="6514772"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dirty="0">
                <a:latin typeface="Quattrocento Sans" panose="020B0502050000020003" pitchFamily="34" charset="0"/>
              </a:rPr>
              <a:t>First, the workflow file must exist in the </a:t>
            </a:r>
            <a:r>
              <a:rPr lang="en-US" dirty="0">
                <a:highlight>
                  <a:srgbClr val="C0C0C0"/>
                </a:highlight>
                <a:latin typeface="Roboto Mono" pitchFamily="49" charset="0"/>
                <a:ea typeface="Roboto Mono" pitchFamily="49" charset="0"/>
              </a:rPr>
              <a:t>.</a:t>
            </a:r>
            <a:r>
              <a:rPr lang="en-US" dirty="0" err="1">
                <a:highlight>
                  <a:srgbClr val="C0C0C0"/>
                </a:highlight>
                <a:latin typeface="Roboto Mono" pitchFamily="49" charset="0"/>
                <a:ea typeface="Roboto Mono" pitchFamily="49" charset="0"/>
              </a:rPr>
              <a:t>github</a:t>
            </a:r>
            <a:r>
              <a:rPr lang="en-US" dirty="0">
                <a:highlight>
                  <a:srgbClr val="C0C0C0"/>
                </a:highlight>
                <a:latin typeface="Roboto Mono" pitchFamily="49" charset="0"/>
                <a:ea typeface="Roboto Mono" pitchFamily="49" charset="0"/>
              </a:rPr>
              <a:t>/workflows</a:t>
            </a:r>
            <a:r>
              <a:rPr lang="en-US" dirty="0">
                <a:latin typeface="Roboto Mono" pitchFamily="49" charset="0"/>
                <a:ea typeface="Roboto Mono" pitchFamily="49" charset="0"/>
              </a:rPr>
              <a:t> </a:t>
            </a:r>
            <a:r>
              <a:rPr lang="en-US" sz="1800" dirty="0">
                <a:latin typeface="Quattrocento Sans" panose="020B0502050000020003" pitchFamily="34" charset="0"/>
              </a:rPr>
              <a:t>directory. It's common practice to name a workflow that publishes a new package whenever a new release is created something like </a:t>
            </a:r>
            <a:r>
              <a:rPr lang="en-US" dirty="0">
                <a:highlight>
                  <a:srgbClr val="C0C0C0"/>
                </a:highlight>
                <a:latin typeface="Roboto Mono" pitchFamily="49" charset="0"/>
                <a:ea typeface="Roboto Mono" pitchFamily="49" charset="0"/>
              </a:rPr>
              <a:t>release-</a:t>
            </a:r>
            <a:r>
              <a:rPr lang="en-US" dirty="0" err="1">
                <a:highlight>
                  <a:srgbClr val="C0C0C0"/>
                </a:highlight>
                <a:latin typeface="Roboto Mono" pitchFamily="49" charset="0"/>
                <a:ea typeface="Roboto Mono" pitchFamily="49" charset="0"/>
              </a:rPr>
              <a:t>package.yml</a:t>
            </a:r>
            <a:r>
              <a:rPr lang="en-US" sz="1800" dirty="0">
                <a:latin typeface="Quattrocento Sans" panose="020B0502050000020003" pitchFamily="34" charset="0"/>
              </a:rPr>
              <a:t>, to make it easy for project collaborators to understand its purpose without navigating to the workflow file.</a:t>
            </a:r>
          </a:p>
          <a:p>
            <a:pPr marL="0" indent="0" algn="just">
              <a:buNone/>
            </a:pPr>
            <a:r>
              <a:rPr lang="en-US" sz="1800" dirty="0">
                <a:latin typeface="Quattrocento Sans" panose="020B0502050000020003" pitchFamily="34" charset="0"/>
              </a:rPr>
              <a:t>The preceding workflow does a few things after a new release is created:</a:t>
            </a:r>
          </a:p>
          <a:p>
            <a:pPr marL="342900" indent="-342900" algn="just">
              <a:buFont typeface="+mj-lt"/>
              <a:buAutoNum type="arabicPeriod"/>
            </a:pPr>
            <a:r>
              <a:rPr lang="en-US" sz="1800" dirty="0">
                <a:latin typeface="Quattrocento Sans" panose="020B0502050000020003" pitchFamily="34" charset="0"/>
              </a:rPr>
              <a:t>A job named </a:t>
            </a:r>
            <a:r>
              <a:rPr lang="en-US" dirty="0">
                <a:highlight>
                  <a:srgbClr val="C0C0C0"/>
                </a:highlight>
                <a:latin typeface="Roboto Mono" pitchFamily="49" charset="0"/>
                <a:ea typeface="Roboto Mono" pitchFamily="49" charset="0"/>
              </a:rPr>
              <a:t>build</a:t>
            </a:r>
            <a:r>
              <a:rPr lang="en-US" sz="1800" dirty="0">
                <a:latin typeface="Quattrocento Sans" panose="020B0502050000020003" pitchFamily="34" charset="0"/>
              </a:rPr>
              <a:t> runs </a:t>
            </a:r>
            <a:r>
              <a:rPr lang="en-US" dirty="0" err="1">
                <a:highlight>
                  <a:srgbClr val="C0C0C0"/>
                </a:highlight>
                <a:latin typeface="Roboto Mono" pitchFamily="49" charset="0"/>
                <a:ea typeface="Roboto Mono" pitchFamily="49" charset="0"/>
              </a:rPr>
              <a:t>npm</a:t>
            </a:r>
            <a:r>
              <a:rPr lang="en-US" dirty="0">
                <a:highlight>
                  <a:srgbClr val="C0C0C0"/>
                </a:highlight>
                <a:latin typeface="Roboto Mono" pitchFamily="49" charset="0"/>
                <a:ea typeface="Roboto Mono" pitchFamily="49" charset="0"/>
              </a:rPr>
              <a:t> ci</a:t>
            </a:r>
            <a:r>
              <a:rPr lang="en-US" dirty="0">
                <a:latin typeface="Roboto Mono" pitchFamily="49" charset="0"/>
                <a:ea typeface="Roboto Mono" pitchFamily="49" charset="0"/>
              </a:rPr>
              <a:t> </a:t>
            </a:r>
            <a:r>
              <a:rPr lang="en-US" sz="1800" dirty="0">
                <a:latin typeface="Quattrocento Sans" panose="020B0502050000020003" pitchFamily="34" charset="0"/>
              </a:rPr>
              <a:t>("ci" for Continuous Integration) to install dependencies directly from the </a:t>
            </a:r>
            <a:r>
              <a:rPr lang="en-US" dirty="0">
                <a:highlight>
                  <a:srgbClr val="C0C0C0"/>
                </a:highlight>
                <a:latin typeface="Roboto Mono" pitchFamily="49" charset="0"/>
                <a:ea typeface="Roboto Mono" pitchFamily="49" charset="0"/>
              </a:rPr>
              <a:t>package-</a:t>
            </a:r>
            <a:r>
              <a:rPr lang="en-US" dirty="0" err="1">
                <a:highlight>
                  <a:srgbClr val="C0C0C0"/>
                </a:highlight>
                <a:latin typeface="Roboto Mono" pitchFamily="49" charset="0"/>
                <a:ea typeface="Roboto Mono" pitchFamily="49" charset="0"/>
              </a:rPr>
              <a:t>lock.json</a:t>
            </a:r>
            <a:r>
              <a:rPr lang="en-US" sz="1800" dirty="0">
                <a:latin typeface="Quattrocento Sans" panose="020B0502050000020003" pitchFamily="34" charset="0"/>
              </a:rPr>
              <a:t> file, as well as the tests for the project.</a:t>
            </a:r>
          </a:p>
          <a:p>
            <a:pPr marL="342900" indent="-342900" algn="just">
              <a:buFont typeface="+mj-lt"/>
              <a:buAutoNum type="arabicPeriod"/>
            </a:pPr>
            <a:r>
              <a:rPr lang="en-US" sz="1800" dirty="0">
                <a:latin typeface="Quattrocento Sans" panose="020B0502050000020003" pitchFamily="34" charset="0"/>
              </a:rPr>
              <a:t>Once the </a:t>
            </a:r>
            <a:r>
              <a:rPr lang="en-US" dirty="0">
                <a:highlight>
                  <a:srgbClr val="C0C0C0"/>
                </a:highlight>
                <a:latin typeface="Roboto Mono" pitchFamily="49" charset="0"/>
                <a:ea typeface="Roboto Mono" pitchFamily="49" charset="0"/>
              </a:rPr>
              <a:t>build</a:t>
            </a:r>
            <a:r>
              <a:rPr lang="en-US" sz="1800" dirty="0">
                <a:latin typeface="Quattrocento Sans" panose="020B0502050000020003" pitchFamily="34" charset="0"/>
              </a:rPr>
              <a:t> job succeeds, the job named publish-</a:t>
            </a:r>
            <a:r>
              <a:rPr lang="en-US" sz="1800" dirty="0" err="1">
                <a:latin typeface="Quattrocento Sans" panose="020B0502050000020003" pitchFamily="34" charset="0"/>
              </a:rPr>
              <a:t>gpr</a:t>
            </a:r>
            <a:r>
              <a:rPr lang="en-US" sz="1800" dirty="0">
                <a:latin typeface="Quattrocento Sans" panose="020B0502050000020003" pitchFamily="34" charset="0"/>
              </a:rPr>
              <a:t> publishes the package.</a:t>
            </a:r>
          </a:p>
          <a:p>
            <a:pPr marL="342900" indent="-342900" algn="just">
              <a:buFont typeface="+mj-lt"/>
              <a:buAutoNum type="arabicPeriod"/>
            </a:pPr>
            <a:r>
              <a:rPr lang="en-US" sz="1800" dirty="0">
                <a:latin typeface="Quattrocento Sans" panose="020B0502050000020003" pitchFamily="34" charset="0"/>
              </a:rPr>
              <a:t>The workflow publishes the package to the </a:t>
            </a:r>
            <a:r>
              <a:rPr lang="en-US" dirty="0">
                <a:highlight>
                  <a:srgbClr val="C0C0C0"/>
                </a:highlight>
                <a:latin typeface="Roboto Mono" pitchFamily="49" charset="0"/>
                <a:ea typeface="Roboto Mono" pitchFamily="49" charset="0"/>
              </a:rPr>
              <a:t>registry-</a:t>
            </a:r>
            <a:r>
              <a:rPr lang="en-US" dirty="0" err="1">
                <a:highlight>
                  <a:srgbClr val="C0C0C0"/>
                </a:highlight>
                <a:latin typeface="Roboto Mono" pitchFamily="49" charset="0"/>
                <a:ea typeface="Roboto Mono" pitchFamily="49" charset="0"/>
              </a:rPr>
              <a:t>url</a:t>
            </a:r>
            <a:r>
              <a:rPr lang="en-US" dirty="0">
                <a:highlight>
                  <a:srgbClr val="C0C0C0"/>
                </a:highlight>
                <a:latin typeface="Roboto Mono" pitchFamily="49" charset="0"/>
                <a:ea typeface="Roboto Mono" pitchFamily="49" charset="0"/>
              </a:rPr>
              <a:t>: https://</a:t>
            </a:r>
            <a:r>
              <a:rPr lang="en-US" dirty="0" err="1">
                <a:highlight>
                  <a:srgbClr val="C0C0C0"/>
                </a:highlight>
                <a:latin typeface="Roboto Mono" pitchFamily="49" charset="0"/>
                <a:ea typeface="Roboto Mono" pitchFamily="49" charset="0"/>
              </a:rPr>
              <a:t>npm.pkg.github.com</a:t>
            </a:r>
            <a:r>
              <a:rPr lang="en-US" dirty="0">
                <a:highlight>
                  <a:srgbClr val="C0C0C0"/>
                </a:highlight>
                <a:latin typeface="Roboto Mono" pitchFamily="49" charset="0"/>
                <a:ea typeface="Roboto Mono" pitchFamily="49" charset="0"/>
              </a:rPr>
              <a:t>/</a:t>
            </a:r>
            <a:r>
              <a:rPr lang="en-US" sz="1800" dirty="0">
                <a:latin typeface="Quattrocento Sans" panose="020B0502050000020003" pitchFamily="34" charset="0"/>
              </a:rPr>
              <a:t> using an access token for authentication.</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1A739A4B-114F-4CB7-971B-C335E06276EA}"/>
              </a:ext>
            </a:extLst>
          </p:cNvPr>
          <p:cNvSpPr/>
          <p:nvPr/>
        </p:nvSpPr>
        <p:spPr>
          <a:xfrm>
            <a:off x="7461251" y="0"/>
            <a:ext cx="4708731" cy="6858000"/>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dirty="0">
                <a:solidFill>
                  <a:schemeClr val="tx2">
                    <a:lumMod val="25000"/>
                    <a:lumOff val="75000"/>
                  </a:schemeClr>
                </a:solidFill>
              </a:rPr>
              <a:t>name: </a:t>
            </a:r>
            <a:r>
              <a:rPr lang="en-US" sz="1400" dirty="0">
                <a:solidFill>
                  <a:schemeClr val="accent2">
                    <a:lumMod val="20000"/>
                    <a:lumOff val="80000"/>
                  </a:schemeClr>
                </a:solidFill>
              </a:rPr>
              <a:t>Node.js Package</a:t>
            </a:r>
          </a:p>
          <a:p>
            <a:endParaRPr lang="en-US" sz="1400" dirty="0">
              <a:solidFill>
                <a:schemeClr val="tx2">
                  <a:lumMod val="25000"/>
                  <a:lumOff val="75000"/>
                </a:schemeClr>
              </a:solidFill>
            </a:endParaRPr>
          </a:p>
          <a:p>
            <a:r>
              <a:rPr lang="en-US" sz="1400" dirty="0">
                <a:solidFill>
                  <a:schemeClr val="tx2">
                    <a:lumMod val="25000"/>
                    <a:lumOff val="75000"/>
                  </a:schemeClr>
                </a:solidFill>
              </a:rPr>
              <a:t>on:</a:t>
            </a:r>
          </a:p>
          <a:p>
            <a:r>
              <a:rPr lang="en-US" sz="1400" dirty="0">
                <a:solidFill>
                  <a:schemeClr val="tx2">
                    <a:lumMod val="25000"/>
                    <a:lumOff val="75000"/>
                  </a:schemeClr>
                </a:solidFill>
              </a:rPr>
              <a:t>  release:</a:t>
            </a:r>
          </a:p>
          <a:p>
            <a:r>
              <a:rPr lang="en-US" sz="1400" dirty="0">
                <a:solidFill>
                  <a:schemeClr val="tx2">
                    <a:lumMod val="25000"/>
                    <a:lumOff val="75000"/>
                  </a:schemeClr>
                </a:solidFill>
              </a:rPr>
              <a:t>    types: </a:t>
            </a:r>
            <a:r>
              <a:rPr lang="en-US" sz="1400" dirty="0">
                <a:solidFill>
                  <a:schemeClr val="accent2">
                    <a:lumMod val="20000"/>
                    <a:lumOff val="80000"/>
                  </a:schemeClr>
                </a:solidFill>
              </a:rPr>
              <a:t>[created]</a:t>
            </a:r>
          </a:p>
          <a:p>
            <a:endParaRPr lang="en-US" sz="1400" dirty="0">
              <a:solidFill>
                <a:schemeClr val="tx2">
                  <a:lumMod val="25000"/>
                  <a:lumOff val="75000"/>
                </a:schemeClr>
              </a:solidFill>
            </a:endParaRPr>
          </a:p>
          <a:p>
            <a:r>
              <a:rPr lang="en-US" sz="1400" dirty="0">
                <a:solidFill>
                  <a:schemeClr val="tx2">
                    <a:lumMod val="25000"/>
                    <a:lumOff val="75000"/>
                  </a:schemeClr>
                </a:solidFill>
              </a:rPr>
              <a:t>jobs:</a:t>
            </a:r>
          </a:p>
          <a:p>
            <a:r>
              <a:rPr lang="en-US" sz="1400" dirty="0">
                <a:solidFill>
                  <a:schemeClr val="tx2">
                    <a:lumMod val="25000"/>
                    <a:lumOff val="75000"/>
                  </a:schemeClr>
                </a:solidFill>
              </a:rPr>
              <a:t>  build:</a:t>
            </a:r>
          </a:p>
          <a:p>
            <a:r>
              <a:rPr lang="en-US" sz="1400" dirty="0">
                <a:solidFill>
                  <a:schemeClr val="tx2">
                    <a:lumMod val="25000"/>
                    <a:lumOff val="75000"/>
                  </a:schemeClr>
                </a:solidFill>
              </a:rPr>
              <a:t>    runs-on: </a:t>
            </a:r>
            <a:r>
              <a:rPr lang="en-US" sz="1400" dirty="0">
                <a:solidFill>
                  <a:schemeClr val="accent2">
                    <a:lumMod val="20000"/>
                    <a:lumOff val="80000"/>
                  </a:schemeClr>
                </a:solidFill>
              </a:rPr>
              <a:t>ubuntu-latest</a:t>
            </a:r>
          </a:p>
          <a:p>
            <a:r>
              <a:rPr lang="en-US" sz="1400" dirty="0">
                <a:solidFill>
                  <a:schemeClr val="tx2">
                    <a:lumMod val="25000"/>
                    <a:lumOff val="75000"/>
                  </a:schemeClr>
                </a:solidFill>
              </a:rPr>
              <a:t>    steps:</a:t>
            </a:r>
          </a:p>
          <a:p>
            <a:r>
              <a:rPr lang="en-US" sz="1400" dirty="0">
                <a:solidFill>
                  <a:schemeClr val="tx2">
                    <a:lumMod val="25000"/>
                    <a:lumOff val="75000"/>
                  </a:schemeClr>
                </a:solidFill>
              </a:rPr>
              <a:t>      - uses: </a:t>
            </a:r>
            <a:r>
              <a:rPr lang="en-US" sz="1400" dirty="0">
                <a:solidFill>
                  <a:schemeClr val="accent2">
                    <a:lumMod val="20000"/>
                    <a:lumOff val="80000"/>
                  </a:schemeClr>
                </a:solidFill>
              </a:rPr>
              <a:t>actions/checkout@v4</a:t>
            </a:r>
          </a:p>
          <a:p>
            <a:r>
              <a:rPr lang="en-US" sz="1400" dirty="0">
                <a:solidFill>
                  <a:schemeClr val="tx2">
                    <a:lumMod val="25000"/>
                    <a:lumOff val="75000"/>
                  </a:schemeClr>
                </a:solidFill>
              </a:rPr>
              <a:t>      - uses: </a:t>
            </a:r>
            <a:r>
              <a:rPr lang="en-US" sz="1400" dirty="0">
                <a:solidFill>
                  <a:schemeClr val="accent2">
                    <a:lumMod val="20000"/>
                    <a:lumOff val="80000"/>
                  </a:schemeClr>
                </a:solidFill>
              </a:rPr>
              <a:t>actions/setup-node@v4</a:t>
            </a:r>
          </a:p>
          <a:p>
            <a:r>
              <a:rPr lang="en-US" sz="1400" dirty="0">
                <a:solidFill>
                  <a:schemeClr val="tx2">
                    <a:lumMod val="25000"/>
                    <a:lumOff val="75000"/>
                  </a:schemeClr>
                </a:solidFill>
              </a:rPr>
              <a:t>        with:</a:t>
            </a:r>
          </a:p>
          <a:p>
            <a:r>
              <a:rPr lang="en-US" sz="1400" dirty="0">
                <a:solidFill>
                  <a:schemeClr val="tx2">
                    <a:lumMod val="25000"/>
                    <a:lumOff val="75000"/>
                  </a:schemeClr>
                </a:solidFill>
              </a:rPr>
              <a:t>          node-version: 12</a:t>
            </a:r>
          </a:p>
          <a:p>
            <a:r>
              <a:rPr lang="en-US" sz="1400" dirty="0">
                <a:solidFill>
                  <a:schemeClr val="tx2">
                    <a:lumMod val="25000"/>
                    <a:lumOff val="75000"/>
                  </a:schemeClr>
                </a:solidFill>
              </a:rPr>
              <a:t>      - run: </a:t>
            </a:r>
            <a:r>
              <a:rPr lang="en-US" sz="1400" dirty="0" err="1">
                <a:solidFill>
                  <a:schemeClr val="accent2">
                    <a:lumMod val="20000"/>
                    <a:lumOff val="80000"/>
                  </a:schemeClr>
                </a:solidFill>
              </a:rPr>
              <a:t>npm</a:t>
            </a:r>
            <a:r>
              <a:rPr lang="en-US" sz="1400" dirty="0">
                <a:solidFill>
                  <a:schemeClr val="accent2">
                    <a:lumMod val="20000"/>
                    <a:lumOff val="80000"/>
                  </a:schemeClr>
                </a:solidFill>
              </a:rPr>
              <a:t> ci</a:t>
            </a:r>
          </a:p>
          <a:p>
            <a:r>
              <a:rPr lang="en-US" sz="1400" dirty="0">
                <a:solidFill>
                  <a:schemeClr val="tx2">
                    <a:lumMod val="25000"/>
                    <a:lumOff val="75000"/>
                  </a:schemeClr>
                </a:solidFill>
              </a:rPr>
              <a:t>      - run: </a:t>
            </a:r>
            <a:r>
              <a:rPr lang="en-US" sz="1400" dirty="0" err="1">
                <a:solidFill>
                  <a:schemeClr val="accent2">
                    <a:lumMod val="20000"/>
                    <a:lumOff val="80000"/>
                  </a:schemeClr>
                </a:solidFill>
              </a:rPr>
              <a:t>npm</a:t>
            </a:r>
            <a:r>
              <a:rPr lang="en-US" sz="1400" dirty="0">
                <a:solidFill>
                  <a:schemeClr val="accent2">
                    <a:lumMod val="20000"/>
                    <a:lumOff val="80000"/>
                  </a:schemeClr>
                </a:solidFill>
              </a:rPr>
              <a:t> test</a:t>
            </a:r>
          </a:p>
          <a:p>
            <a:endParaRPr lang="en-US" sz="1400" dirty="0">
              <a:solidFill>
                <a:schemeClr val="tx2">
                  <a:lumMod val="25000"/>
                  <a:lumOff val="75000"/>
                </a:schemeClr>
              </a:solidFill>
            </a:endParaRPr>
          </a:p>
          <a:p>
            <a:r>
              <a:rPr lang="en-US" sz="1400" dirty="0">
                <a:solidFill>
                  <a:schemeClr val="tx2">
                    <a:lumMod val="25000"/>
                    <a:lumOff val="75000"/>
                  </a:schemeClr>
                </a:solidFill>
              </a:rPr>
              <a:t>  publish-</a:t>
            </a:r>
            <a:r>
              <a:rPr lang="en-US" sz="1400" dirty="0" err="1">
                <a:solidFill>
                  <a:schemeClr val="tx2">
                    <a:lumMod val="25000"/>
                    <a:lumOff val="75000"/>
                  </a:schemeClr>
                </a:solidFill>
              </a:rPr>
              <a:t>gpr</a:t>
            </a:r>
            <a:r>
              <a:rPr lang="en-US" sz="1400" dirty="0">
                <a:solidFill>
                  <a:schemeClr val="tx2">
                    <a:lumMod val="25000"/>
                    <a:lumOff val="75000"/>
                  </a:schemeClr>
                </a:solidFill>
              </a:rPr>
              <a:t>:</a:t>
            </a:r>
          </a:p>
          <a:p>
            <a:r>
              <a:rPr lang="en-US" sz="1400" dirty="0">
                <a:solidFill>
                  <a:schemeClr val="tx2">
                    <a:lumMod val="25000"/>
                    <a:lumOff val="75000"/>
                  </a:schemeClr>
                </a:solidFill>
              </a:rPr>
              <a:t>    needs: </a:t>
            </a:r>
            <a:r>
              <a:rPr lang="en-US" sz="1400" dirty="0">
                <a:solidFill>
                  <a:schemeClr val="accent2">
                    <a:lumMod val="20000"/>
                    <a:lumOff val="80000"/>
                  </a:schemeClr>
                </a:solidFill>
              </a:rPr>
              <a:t>build</a:t>
            </a:r>
          </a:p>
          <a:p>
            <a:r>
              <a:rPr lang="en-US" sz="1400" dirty="0">
                <a:solidFill>
                  <a:schemeClr val="tx2">
                    <a:lumMod val="25000"/>
                    <a:lumOff val="75000"/>
                  </a:schemeClr>
                </a:solidFill>
              </a:rPr>
              <a:t>    runs-on: </a:t>
            </a:r>
            <a:r>
              <a:rPr lang="en-US" sz="1400" dirty="0">
                <a:solidFill>
                  <a:schemeClr val="accent2">
                    <a:lumMod val="20000"/>
                    <a:lumOff val="80000"/>
                  </a:schemeClr>
                </a:solidFill>
              </a:rPr>
              <a:t>ubuntu-latest</a:t>
            </a:r>
          </a:p>
          <a:p>
            <a:r>
              <a:rPr lang="en-US" sz="1400" dirty="0">
                <a:solidFill>
                  <a:schemeClr val="tx2">
                    <a:lumMod val="25000"/>
                    <a:lumOff val="75000"/>
                  </a:schemeClr>
                </a:solidFill>
              </a:rPr>
              <a:t>    steps:</a:t>
            </a:r>
          </a:p>
          <a:p>
            <a:r>
              <a:rPr lang="en-US" sz="1400" dirty="0">
                <a:solidFill>
                  <a:schemeClr val="tx2">
                    <a:lumMod val="25000"/>
                    <a:lumOff val="75000"/>
                  </a:schemeClr>
                </a:solidFill>
              </a:rPr>
              <a:t>      - uses: </a:t>
            </a:r>
            <a:r>
              <a:rPr lang="en-US" sz="1400" dirty="0">
                <a:solidFill>
                  <a:schemeClr val="accent2">
                    <a:lumMod val="20000"/>
                    <a:lumOff val="80000"/>
                  </a:schemeClr>
                </a:solidFill>
              </a:rPr>
              <a:t>actions/checkout@v4</a:t>
            </a:r>
          </a:p>
          <a:p>
            <a:r>
              <a:rPr lang="en-US" sz="1400" dirty="0">
                <a:solidFill>
                  <a:schemeClr val="tx2">
                    <a:lumMod val="25000"/>
                    <a:lumOff val="75000"/>
                  </a:schemeClr>
                </a:solidFill>
              </a:rPr>
              <a:t>      - uses: </a:t>
            </a:r>
            <a:r>
              <a:rPr lang="en-US" sz="1400" dirty="0">
                <a:solidFill>
                  <a:schemeClr val="accent2">
                    <a:lumMod val="20000"/>
                    <a:lumOff val="80000"/>
                  </a:schemeClr>
                </a:solidFill>
              </a:rPr>
              <a:t>actions/setup-node@v4</a:t>
            </a:r>
          </a:p>
          <a:p>
            <a:r>
              <a:rPr lang="en-US" sz="1400" dirty="0">
                <a:solidFill>
                  <a:schemeClr val="tx2">
                    <a:lumMod val="25000"/>
                    <a:lumOff val="75000"/>
                  </a:schemeClr>
                </a:solidFill>
              </a:rPr>
              <a:t>        with:</a:t>
            </a:r>
          </a:p>
          <a:p>
            <a:r>
              <a:rPr lang="en-US" sz="1400" dirty="0">
                <a:solidFill>
                  <a:schemeClr val="tx2">
                    <a:lumMod val="25000"/>
                    <a:lumOff val="75000"/>
                  </a:schemeClr>
                </a:solidFill>
              </a:rPr>
              <a:t>          node-version: 12</a:t>
            </a:r>
          </a:p>
          <a:p>
            <a:r>
              <a:rPr lang="en-US" sz="1400" dirty="0">
                <a:solidFill>
                  <a:schemeClr val="tx2">
                    <a:lumMod val="25000"/>
                    <a:lumOff val="75000"/>
                  </a:schemeClr>
                </a:solidFill>
              </a:rPr>
              <a:t>          registry-</a:t>
            </a:r>
            <a:r>
              <a:rPr lang="en-US" sz="1400" dirty="0" err="1">
                <a:solidFill>
                  <a:schemeClr val="tx2">
                    <a:lumMod val="25000"/>
                    <a:lumOff val="75000"/>
                  </a:schemeClr>
                </a:solidFill>
              </a:rPr>
              <a:t>url</a:t>
            </a:r>
            <a:r>
              <a:rPr lang="en-US" sz="1400" dirty="0">
                <a:solidFill>
                  <a:schemeClr val="tx2">
                    <a:lumMod val="25000"/>
                    <a:lumOff val="75000"/>
                  </a:schemeClr>
                </a:solidFill>
              </a:rPr>
              <a:t>: https://</a:t>
            </a:r>
            <a:r>
              <a:rPr lang="en-US" sz="1400" dirty="0" err="1">
                <a:solidFill>
                  <a:schemeClr val="tx2">
                    <a:lumMod val="25000"/>
                    <a:lumOff val="75000"/>
                  </a:schemeClr>
                </a:solidFill>
              </a:rPr>
              <a:t>npm.pkg.github.com</a:t>
            </a:r>
            <a:r>
              <a:rPr lang="en-US" sz="1400" dirty="0">
                <a:solidFill>
                  <a:schemeClr val="tx2">
                    <a:lumMod val="25000"/>
                    <a:lumOff val="75000"/>
                  </a:schemeClr>
                </a:solidFill>
              </a:rPr>
              <a:t>/</a:t>
            </a:r>
          </a:p>
          <a:p>
            <a:r>
              <a:rPr lang="en-US" sz="1400" dirty="0">
                <a:solidFill>
                  <a:schemeClr val="tx2">
                    <a:lumMod val="25000"/>
                    <a:lumOff val="75000"/>
                  </a:schemeClr>
                </a:solidFill>
              </a:rPr>
              <a:t>      - run: </a:t>
            </a:r>
            <a:r>
              <a:rPr lang="en-US" sz="1400" dirty="0" err="1">
                <a:solidFill>
                  <a:schemeClr val="accent2">
                    <a:lumMod val="20000"/>
                    <a:lumOff val="80000"/>
                  </a:schemeClr>
                </a:solidFill>
              </a:rPr>
              <a:t>npm</a:t>
            </a:r>
            <a:r>
              <a:rPr lang="en-US" sz="1400" dirty="0">
                <a:solidFill>
                  <a:schemeClr val="accent2">
                    <a:lumMod val="20000"/>
                    <a:lumOff val="80000"/>
                  </a:schemeClr>
                </a:solidFill>
              </a:rPr>
              <a:t> ci</a:t>
            </a:r>
          </a:p>
          <a:p>
            <a:r>
              <a:rPr lang="en-US" sz="1400" dirty="0">
                <a:solidFill>
                  <a:schemeClr val="tx2">
                    <a:lumMod val="25000"/>
                    <a:lumOff val="75000"/>
                  </a:schemeClr>
                </a:solidFill>
              </a:rPr>
              <a:t>      - run: </a:t>
            </a:r>
            <a:r>
              <a:rPr lang="en-US" sz="1400" dirty="0" err="1">
                <a:solidFill>
                  <a:schemeClr val="accent2">
                    <a:lumMod val="20000"/>
                    <a:lumOff val="80000"/>
                  </a:schemeClr>
                </a:solidFill>
              </a:rPr>
              <a:t>npm</a:t>
            </a:r>
            <a:r>
              <a:rPr lang="en-US" sz="1400" dirty="0">
                <a:solidFill>
                  <a:schemeClr val="accent2">
                    <a:lumMod val="20000"/>
                    <a:lumOff val="80000"/>
                  </a:schemeClr>
                </a:solidFill>
              </a:rPr>
              <a:t> publish</a:t>
            </a:r>
          </a:p>
          <a:p>
            <a:r>
              <a:rPr lang="en-US" sz="1400" dirty="0">
                <a:solidFill>
                  <a:schemeClr val="tx2">
                    <a:lumMod val="25000"/>
                    <a:lumOff val="75000"/>
                  </a:schemeClr>
                </a:solidFill>
              </a:rPr>
              <a:t>        env:</a:t>
            </a:r>
          </a:p>
          <a:p>
            <a:r>
              <a:rPr lang="en-US" sz="1400" dirty="0">
                <a:solidFill>
                  <a:schemeClr val="tx2">
                    <a:lumMod val="25000"/>
                    <a:lumOff val="75000"/>
                  </a:schemeClr>
                </a:solidFill>
              </a:rPr>
              <a:t>          NODE_AUTH_TOKEN: </a:t>
            </a:r>
            <a:r>
              <a:rPr lang="en-US" sz="1400" dirty="0">
                <a:solidFill>
                  <a:schemeClr val="accent2">
                    <a:lumMod val="20000"/>
                    <a:lumOff val="80000"/>
                  </a:schemeClr>
                </a:solidFill>
              </a:rPr>
              <a:t>${{</a:t>
            </a:r>
            <a:r>
              <a:rPr lang="en-US" sz="1400" dirty="0" err="1">
                <a:solidFill>
                  <a:schemeClr val="accent2">
                    <a:lumMod val="20000"/>
                    <a:lumOff val="80000"/>
                  </a:schemeClr>
                </a:solidFill>
              </a:rPr>
              <a:t>secrets.GITHUB_TOKEN</a:t>
            </a:r>
            <a:r>
              <a:rPr lang="en-US" sz="1400" dirty="0">
                <a:solidFill>
                  <a:schemeClr val="accent2">
                    <a:lumMod val="20000"/>
                    <a:lumOff val="80000"/>
                  </a:schemeClr>
                </a:solidFill>
              </a:rPr>
              <a:t>}}</a:t>
            </a:r>
            <a:endParaRPr lang="en-US" dirty="0">
              <a:solidFill>
                <a:schemeClr val="accent2">
                  <a:lumMod val="20000"/>
                  <a:lumOff val="80000"/>
                </a:schemeClr>
              </a:solidFill>
            </a:endParaRPr>
          </a:p>
        </p:txBody>
      </p:sp>
    </p:spTree>
    <p:extLst>
      <p:ext uri="{BB962C8B-B14F-4D97-AF65-F5344CB8AC3E}">
        <p14:creationId xmlns:p14="http://schemas.microsoft.com/office/powerpoint/2010/main" val="212381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79438" y="596381"/>
            <a:ext cx="10156086" cy="492443"/>
          </a:xfrm>
        </p:spPr>
        <p:txBody>
          <a:bodyPr>
            <a:normAutofit fontScale="90000"/>
          </a:bodyPr>
          <a:lstStyle/>
          <a:p>
            <a:r>
              <a:rPr lang="en-US" sz="3200" dirty="0">
                <a:latin typeface="Quattrocento Sans" panose="020B0502050000020003" pitchFamily="34" charset="0"/>
              </a:rPr>
              <a:t>Use GitHub Container Registry to host and manage Docker container images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94207" y="3738282"/>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2000" dirty="0">
                <a:latin typeface="Quattrocento Sans" panose="020B0502050000020003" pitchFamily="34" charset="0"/>
              </a:rPr>
              <a:t>GitHub Packages support the use of containers, Kubernetes, and other cloud-native technologies to manage their entire application lifecycle including production operations, development, release, and deployment. GitHub Packages also offers a container registry designed to support the unique needs of container images. You can use GitHub Container Registry to seamlessly host and manage Docker container images in your GitHub organization or personal user account. GitHub Container Registry allows you to configure who can manage and access packages using fine-grained permissions.</a:t>
            </a:r>
          </a:p>
          <a:p>
            <a:pPr marL="0" indent="0" algn="just">
              <a:spcAft>
                <a:spcPts val="1200"/>
              </a:spcAft>
              <a:buNone/>
            </a:pPr>
            <a:r>
              <a:rPr lang="en-US" sz="2000" dirty="0">
                <a:latin typeface="Quattrocento Sans" panose="020B0502050000020003" pitchFamily="34" charset="0"/>
              </a:rPr>
              <a:t>With the container registry, you can:</a:t>
            </a:r>
          </a:p>
          <a:p>
            <a:pPr algn="just">
              <a:spcAft>
                <a:spcPts val="1200"/>
              </a:spcAft>
            </a:pPr>
            <a:r>
              <a:rPr lang="en-US" sz="2000" dirty="0">
                <a:latin typeface="Quattrocento Sans" panose="020B0502050000020003" pitchFamily="34" charset="0"/>
              </a:rPr>
              <a:t>Store container images within your organization and user account rather than a repository.</a:t>
            </a:r>
          </a:p>
          <a:p>
            <a:pPr algn="just">
              <a:spcAft>
                <a:spcPts val="1200"/>
              </a:spcAft>
            </a:pPr>
            <a:r>
              <a:rPr lang="en-US" sz="2000" dirty="0">
                <a:latin typeface="Quattrocento Sans" panose="020B0502050000020003" pitchFamily="34" charset="0"/>
              </a:rPr>
              <a:t>Set fine-grained permissions for the container images.</a:t>
            </a:r>
          </a:p>
          <a:p>
            <a:pPr algn="just">
              <a:spcAft>
                <a:spcPts val="1200"/>
              </a:spcAft>
            </a:pPr>
            <a:r>
              <a:rPr lang="en-US" sz="2000" dirty="0">
                <a:latin typeface="Quattrocento Sans" panose="020B0502050000020003" pitchFamily="34" charset="0"/>
              </a:rPr>
              <a:t>Access public container images anonymously.</a:t>
            </a:r>
          </a:p>
          <a:p>
            <a:pPr marL="0" indent="0">
              <a:buNone/>
            </a:pPr>
            <a:endParaRPr lang="en-US" sz="2400" dirty="0">
              <a:latin typeface="Quattrocento Sans" panose="020B0502050000020003" pitchFamily="34" charset="0"/>
            </a:endParaRPr>
          </a:p>
          <a:p>
            <a:pPr marL="0" indent="0">
              <a:buNone/>
            </a:pP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2027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79438" y="596381"/>
            <a:ext cx="10156086" cy="492443"/>
          </a:xfrm>
        </p:spPr>
        <p:txBody>
          <a:bodyPr>
            <a:normAutofit fontScale="90000"/>
          </a:bodyPr>
          <a:lstStyle/>
          <a:p>
            <a:r>
              <a:rPr lang="en-US" sz="3200" dirty="0">
                <a:latin typeface="Quattrocento Sans" panose="020B0502050000020003" pitchFamily="34" charset="0"/>
              </a:rPr>
              <a:t>Use GitHub Container Registry to host and manage Docker container images (continued)</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69481" y="1975417"/>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2000" dirty="0">
                <a:latin typeface="Quattrocento Sans" panose="020B0502050000020003" pitchFamily="34" charset="0"/>
              </a:rPr>
              <a:t>After you've built the image and authenticated and signed in to the GitHub Container Registry service at </a:t>
            </a:r>
            <a:r>
              <a:rPr lang="en-US" sz="2000" dirty="0" err="1">
                <a:latin typeface="Quattrocento Sans" panose="020B0502050000020003" pitchFamily="34" charset="0"/>
              </a:rPr>
              <a:t>ghcr.io</a:t>
            </a:r>
            <a:r>
              <a:rPr lang="en-US" sz="2000" dirty="0">
                <a:latin typeface="Quattrocento Sans" panose="020B0502050000020003" pitchFamily="34" charset="0"/>
              </a:rPr>
              <a:t>, you can then tag and push the latest version of the image to the container registry using these commands:</a:t>
            </a:r>
            <a:endParaRPr lang="en-US" sz="2400" dirty="0">
              <a:latin typeface="Quattrocento Sans" panose="020B0502050000020003" pitchFamily="34" charset="0"/>
            </a:endParaRPr>
          </a:p>
          <a:p>
            <a:pPr marL="0" indent="0">
              <a:buNone/>
            </a:pPr>
            <a:endParaRPr lang="en-US" sz="2400" dirty="0">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B1DA4D4C-C06A-187F-1A94-DBAA9202B86E}"/>
              </a:ext>
            </a:extLst>
          </p:cNvPr>
          <p:cNvSpPr/>
          <p:nvPr/>
        </p:nvSpPr>
        <p:spPr>
          <a:xfrm>
            <a:off x="669482" y="2599508"/>
            <a:ext cx="7155170" cy="1436915"/>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dirty="0">
                <a:solidFill>
                  <a:srgbClr val="00B0F0"/>
                </a:solidFill>
              </a:rPr>
              <a:t>echo</a:t>
            </a:r>
            <a:r>
              <a:rPr lang="en-US" sz="1400" dirty="0">
                <a:solidFill>
                  <a:schemeClr val="bg1"/>
                </a:solidFill>
              </a:rPr>
              <a:t> $GITHUB_TOKEN | docker login </a:t>
            </a:r>
            <a:r>
              <a:rPr lang="en-US" sz="1400" dirty="0" err="1">
                <a:solidFill>
                  <a:schemeClr val="bg1"/>
                </a:solidFill>
              </a:rPr>
              <a:t>ghcr.io</a:t>
            </a:r>
            <a:r>
              <a:rPr lang="en-US" sz="1400" dirty="0">
                <a:solidFill>
                  <a:schemeClr val="bg1"/>
                </a:solidFill>
              </a:rPr>
              <a:t> -u USERNAME --password-stdin</a:t>
            </a:r>
          </a:p>
          <a:p>
            <a:endParaRPr lang="en-US" sz="1400" dirty="0">
              <a:solidFill>
                <a:schemeClr val="bg1"/>
              </a:solidFill>
            </a:endParaRPr>
          </a:p>
          <a:p>
            <a:r>
              <a:rPr lang="en-US" sz="1400" dirty="0">
                <a:solidFill>
                  <a:schemeClr val="bg1"/>
                </a:solidFill>
              </a:rPr>
              <a:t>docker tag IMAGE_ID </a:t>
            </a:r>
            <a:r>
              <a:rPr lang="en-US" sz="1400" dirty="0" err="1">
                <a:solidFill>
                  <a:schemeClr val="bg1"/>
                </a:solidFill>
              </a:rPr>
              <a:t>ghcr.io</a:t>
            </a:r>
            <a:r>
              <a:rPr lang="en-US" sz="1400" dirty="0">
                <a:solidFill>
                  <a:schemeClr val="bg1"/>
                </a:solidFill>
              </a:rPr>
              <a:t>/OWNER/</a:t>
            </a:r>
            <a:r>
              <a:rPr lang="en-US" sz="1400" dirty="0" err="1">
                <a:solidFill>
                  <a:schemeClr val="bg1"/>
                </a:solidFill>
              </a:rPr>
              <a:t>IMAGE_NAME:latest</a:t>
            </a:r>
            <a:endParaRPr lang="en-US" sz="1400" dirty="0">
              <a:solidFill>
                <a:schemeClr val="bg1"/>
              </a:solidFill>
            </a:endParaRPr>
          </a:p>
          <a:p>
            <a:endParaRPr lang="en-US" sz="1400" dirty="0">
              <a:solidFill>
                <a:schemeClr val="bg1"/>
              </a:solidFill>
            </a:endParaRPr>
          </a:p>
          <a:p>
            <a:r>
              <a:rPr lang="en-US" sz="1400" dirty="0">
                <a:solidFill>
                  <a:schemeClr val="bg1"/>
                </a:solidFill>
              </a:rPr>
              <a:t>docker push </a:t>
            </a:r>
            <a:r>
              <a:rPr lang="en-US" sz="1400" dirty="0" err="1">
                <a:solidFill>
                  <a:schemeClr val="bg1"/>
                </a:solidFill>
              </a:rPr>
              <a:t>ghcr.io</a:t>
            </a:r>
            <a:r>
              <a:rPr lang="en-US" sz="1400" dirty="0">
                <a:solidFill>
                  <a:schemeClr val="bg1"/>
                </a:solidFill>
              </a:rPr>
              <a:t>/OWNER/</a:t>
            </a:r>
            <a:r>
              <a:rPr lang="en-US" sz="1400" dirty="0" err="1">
                <a:solidFill>
                  <a:schemeClr val="bg1"/>
                </a:solidFill>
              </a:rPr>
              <a:t>IMAGE_NAME:latest</a:t>
            </a:r>
            <a:endParaRPr lang="en-US" dirty="0">
              <a:solidFill>
                <a:schemeClr val="bg1"/>
              </a:solidFill>
            </a:endParaRPr>
          </a:p>
        </p:txBody>
      </p:sp>
      <p:sp>
        <p:nvSpPr>
          <p:cNvPr id="4" name="Text Placeholder 2">
            <a:extLst>
              <a:ext uri="{FF2B5EF4-FFF2-40B4-BE49-F238E27FC236}">
                <a16:creationId xmlns:a16="http://schemas.microsoft.com/office/drawing/2014/main" id="{9A79000E-D36C-1A92-1011-F3955B44F3D9}"/>
              </a:ext>
            </a:extLst>
          </p:cNvPr>
          <p:cNvSpPr txBox="1">
            <a:spLocks/>
          </p:cNvSpPr>
          <p:nvPr/>
        </p:nvSpPr>
        <p:spPr>
          <a:xfrm>
            <a:off x="579438" y="4795827"/>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2000" b="1" dirty="0">
                <a:latin typeface="Quattrocento Sans" panose="020B0502050000020003" pitchFamily="34" charset="0"/>
              </a:rPr>
              <a:t>Note: </a:t>
            </a:r>
            <a:r>
              <a:rPr lang="en-US" sz="2000" dirty="0">
                <a:latin typeface="Quattrocento Sans" panose="020B0502050000020003" pitchFamily="34" charset="0"/>
              </a:rPr>
              <a:t>To authenticate using a GitHub Actions workflow, you can use a GITHUB_TOKEN:</a:t>
            </a:r>
          </a:p>
          <a:p>
            <a:pPr algn="just">
              <a:spcAft>
                <a:spcPts val="1200"/>
              </a:spcAft>
            </a:pPr>
            <a:r>
              <a:rPr lang="en-US" sz="2000" dirty="0">
                <a:latin typeface="Quattrocento Sans" panose="020B0502050000020003" pitchFamily="34" charset="0"/>
              </a:rPr>
              <a:t>For package registries at PACKAGE-</a:t>
            </a:r>
            <a:r>
              <a:rPr lang="en-US" sz="2000" dirty="0" err="1">
                <a:latin typeface="Quattrocento Sans" panose="020B0502050000020003" pitchFamily="34" charset="0"/>
              </a:rPr>
              <a:t>REGISTRY.pkg.github.com</a:t>
            </a:r>
            <a:r>
              <a:rPr lang="en-US" sz="2000" dirty="0">
                <a:latin typeface="Quattrocento Sans" panose="020B0502050000020003" pitchFamily="34" charset="0"/>
              </a:rPr>
              <a:t>.</a:t>
            </a:r>
          </a:p>
          <a:p>
            <a:pPr algn="just">
              <a:spcAft>
                <a:spcPts val="1200"/>
              </a:spcAft>
            </a:pPr>
            <a:r>
              <a:rPr lang="en-US" sz="2000" dirty="0">
                <a:latin typeface="Quattrocento Sans" panose="020B0502050000020003" pitchFamily="34" charset="0"/>
              </a:rPr>
              <a:t>For the container registry at </a:t>
            </a:r>
            <a:r>
              <a:rPr lang="en-US" sz="2000" dirty="0" err="1">
                <a:latin typeface="Quattrocento Sans" panose="020B0502050000020003" pitchFamily="34" charset="0"/>
              </a:rPr>
              <a:t>ghcr.io</a:t>
            </a:r>
            <a:r>
              <a:rPr lang="en-US" sz="2000" dirty="0">
                <a:latin typeface="Quattrocento Sans" panose="020B0502050000020003" pitchFamily="34" charset="0"/>
              </a:rPr>
              <a:t>/OWNER/IMAGE-NAME.</a:t>
            </a:r>
            <a:endParaRPr lang="en-US" sz="2400" dirty="0">
              <a:latin typeface="Quattrocento Sans" panose="020B0502050000020003" pitchFamily="34" charset="0"/>
            </a:endParaRPr>
          </a:p>
        </p:txBody>
      </p:sp>
      <p:cxnSp>
        <p:nvCxnSpPr>
          <p:cNvPr id="6" name="Straight Connector 5">
            <a:extLst>
              <a:ext uri="{FF2B5EF4-FFF2-40B4-BE49-F238E27FC236}">
                <a16:creationId xmlns:a16="http://schemas.microsoft.com/office/drawing/2014/main" id="{A8A278FD-1343-302E-2182-9A3AF2ACA9EA}"/>
              </a:ext>
            </a:extLst>
          </p:cNvPr>
          <p:cNvCxnSpPr/>
          <p:nvPr/>
        </p:nvCxnSpPr>
        <p:spPr>
          <a:xfrm>
            <a:off x="470263" y="4467497"/>
            <a:ext cx="0" cy="1162594"/>
          </a:xfrm>
          <a:prstGeom prst="line">
            <a:avLst/>
          </a:prstGeom>
          <a:ln w="3810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7766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2638"/>
            <a:ext cx="6345239" cy="557525"/>
          </a:xfrm>
        </p:spPr>
        <p:txBody>
          <a:bodyPr/>
          <a:lstStyle/>
          <a:p>
            <a:r>
              <a:rPr lang="en-US" dirty="0"/>
              <a:t>Knowledge Checks</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868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Leverage GitHub Actions to publish to GitHub Packages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In which file do you define the steps to execute in your GitHub Action?</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1477328"/>
          </a:xfrm>
          <a:prstGeom prst="rect">
            <a:avLst/>
          </a:prstGeom>
          <a:noFill/>
        </p:spPr>
        <p:txBody>
          <a:bodyPr wrap="square" rtlCol="0">
            <a:spAutoFit/>
          </a:bodyPr>
          <a:lstStyle/>
          <a:p>
            <a:pPr marL="342900" indent="-342900">
              <a:buFont typeface="+mj-lt"/>
              <a:buAutoNum type="alphaLcParenR"/>
            </a:pPr>
            <a:r>
              <a:rPr lang="en-US" dirty="0">
                <a:latin typeface="Quattrocento Sans" panose="020B0502050000020003" pitchFamily="34" charset="0"/>
              </a:rPr>
              <a:t>In a </a:t>
            </a:r>
            <a:r>
              <a:rPr lang="en-US" dirty="0" err="1">
                <a:latin typeface="Quattrocento Sans" panose="020B0502050000020003" pitchFamily="34" charset="0"/>
              </a:rPr>
              <a:t>workflow.yml</a:t>
            </a:r>
            <a:r>
              <a:rPr lang="en-US" dirty="0">
                <a:latin typeface="Quattrocento Sans" panose="020B0502050000020003" pitchFamily="34" charset="0"/>
              </a:rPr>
              <a:t> (YAML) file</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In the </a:t>
            </a:r>
            <a:r>
              <a:rPr lang="en-US" dirty="0" err="1">
                <a:latin typeface="Quattrocento Sans" panose="020B0502050000020003" pitchFamily="34" charset="0"/>
              </a:rPr>
              <a:t>Dockerfile</a:t>
            </a:r>
            <a:endParaRPr lang="en-US" dirty="0">
              <a:latin typeface="Quattrocento Sans" panose="020B0502050000020003" pitchFamily="34" charset="0"/>
            </a:endParaRP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In the </a:t>
            </a:r>
            <a:r>
              <a:rPr lang="en-US" dirty="0" err="1">
                <a:latin typeface="Quattrocento Sans" panose="020B0502050000020003" pitchFamily="34" charset="0"/>
              </a:rPr>
              <a:t>package.json</a:t>
            </a:r>
            <a:r>
              <a:rPr lang="en-US" dirty="0">
                <a:latin typeface="Quattrocento Sans" panose="020B0502050000020003" pitchFamily="34" charset="0"/>
              </a:rPr>
              <a:t> file</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1 of 3</a:t>
            </a:r>
          </a:p>
        </p:txBody>
      </p:sp>
    </p:spTree>
    <p:extLst>
      <p:ext uri="{BB962C8B-B14F-4D97-AF65-F5344CB8AC3E}">
        <p14:creationId xmlns:p14="http://schemas.microsoft.com/office/powerpoint/2010/main" val="380901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Leverage GitHub Actions to publish to GitHub Packages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Which action do you use to publish the latest version of a Docker image to GitHub Container Registry?</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1754326"/>
          </a:xfrm>
          <a:prstGeom prst="rect">
            <a:avLst/>
          </a:prstGeom>
          <a:noFill/>
        </p:spPr>
        <p:txBody>
          <a:bodyPr wrap="square" rtlCol="0">
            <a:spAutoFit/>
          </a:bodyPr>
          <a:lstStyle/>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highlight>
                  <a:srgbClr val="C0C0C0"/>
                </a:highlight>
                <a:latin typeface="Roboto Mono" pitchFamily="49" charset="0"/>
                <a:ea typeface="Roboto Mono" pitchFamily="49" charset="0"/>
              </a:rPr>
              <a:t>docker push </a:t>
            </a:r>
            <a:r>
              <a:rPr lang="en-US" dirty="0" err="1">
                <a:highlight>
                  <a:srgbClr val="C0C0C0"/>
                </a:highlight>
                <a:latin typeface="Roboto Mono" pitchFamily="49" charset="0"/>
                <a:ea typeface="Roboto Mono" pitchFamily="49" charset="0"/>
              </a:rPr>
              <a:t>ghcr.io</a:t>
            </a:r>
            <a:r>
              <a:rPr lang="en-US" dirty="0">
                <a:highlight>
                  <a:srgbClr val="C0C0C0"/>
                </a:highlight>
                <a:latin typeface="Roboto Mono" pitchFamily="49" charset="0"/>
                <a:ea typeface="Roboto Mono" pitchFamily="49" charset="0"/>
              </a:rPr>
              <a:t>/OWNER/IMAGE_NAME</a:t>
            </a:r>
          </a:p>
          <a:p>
            <a:pPr marL="342900" indent="-342900">
              <a:buFont typeface="+mj-lt"/>
              <a:buAutoNum type="alphaLcParenR"/>
            </a:pPr>
            <a:endParaRPr lang="en-US" dirty="0">
              <a:highlight>
                <a:srgbClr val="C0C0C0"/>
              </a:highlight>
              <a:latin typeface="Roboto Mono" pitchFamily="49" charset="0"/>
              <a:ea typeface="Roboto Mono" pitchFamily="49" charset="0"/>
            </a:endParaRPr>
          </a:p>
          <a:p>
            <a:pPr marL="342900" indent="-342900">
              <a:buFont typeface="+mj-lt"/>
              <a:buAutoNum type="alphaLcParenR"/>
            </a:pPr>
            <a:r>
              <a:rPr lang="en-US" dirty="0">
                <a:highlight>
                  <a:srgbClr val="C0C0C0"/>
                </a:highlight>
                <a:latin typeface="Roboto Mono" pitchFamily="49" charset="0"/>
                <a:ea typeface="Roboto Mono" pitchFamily="49" charset="0"/>
              </a:rPr>
              <a:t>docker push </a:t>
            </a:r>
            <a:r>
              <a:rPr lang="en-US" dirty="0" err="1">
                <a:highlight>
                  <a:srgbClr val="C0C0C0"/>
                </a:highlight>
                <a:latin typeface="Roboto Mono" pitchFamily="49" charset="0"/>
                <a:ea typeface="Roboto Mono" pitchFamily="49" charset="0"/>
              </a:rPr>
              <a:t>ghcr.io</a:t>
            </a:r>
            <a:r>
              <a:rPr lang="en-US" dirty="0">
                <a:highlight>
                  <a:srgbClr val="C0C0C0"/>
                </a:highlight>
                <a:latin typeface="Roboto Mono" pitchFamily="49" charset="0"/>
                <a:ea typeface="Roboto Mono" pitchFamily="49" charset="0"/>
              </a:rPr>
              <a:t>/OWNER/</a:t>
            </a:r>
            <a:r>
              <a:rPr lang="en-US" dirty="0" err="1">
                <a:highlight>
                  <a:srgbClr val="C0C0C0"/>
                </a:highlight>
                <a:latin typeface="Roboto Mono" pitchFamily="49" charset="0"/>
                <a:ea typeface="Roboto Mono" pitchFamily="49" charset="0"/>
              </a:rPr>
              <a:t>IMAGE_NAME:latest</a:t>
            </a:r>
            <a:endParaRPr lang="en-US" dirty="0">
              <a:highlight>
                <a:srgbClr val="C0C0C0"/>
              </a:highlight>
              <a:latin typeface="Roboto Mono" pitchFamily="49" charset="0"/>
              <a:ea typeface="Roboto Mono" pitchFamily="49" charset="0"/>
            </a:endParaRPr>
          </a:p>
          <a:p>
            <a:pPr marL="342900" indent="-342900">
              <a:buFont typeface="+mj-lt"/>
              <a:buAutoNum type="alphaLcParenR"/>
            </a:pPr>
            <a:endParaRPr lang="en-US" dirty="0">
              <a:highlight>
                <a:srgbClr val="C0C0C0"/>
              </a:highlight>
              <a:latin typeface="Roboto Mono" pitchFamily="49" charset="0"/>
              <a:ea typeface="Roboto Mono" pitchFamily="49" charset="0"/>
            </a:endParaRPr>
          </a:p>
          <a:p>
            <a:pPr marL="342900" indent="-342900">
              <a:buFont typeface="+mj-lt"/>
              <a:buAutoNum type="alphaLcParenR"/>
            </a:pPr>
            <a:r>
              <a:rPr lang="en-US" dirty="0">
                <a:highlight>
                  <a:srgbClr val="C0C0C0"/>
                </a:highlight>
                <a:latin typeface="Roboto Mono" pitchFamily="49" charset="0"/>
                <a:ea typeface="Roboto Mono" pitchFamily="49" charset="0"/>
              </a:rPr>
              <a:t>docker push latest </a:t>
            </a:r>
            <a:r>
              <a:rPr lang="en-US" dirty="0" err="1">
                <a:highlight>
                  <a:srgbClr val="C0C0C0"/>
                </a:highlight>
                <a:latin typeface="Roboto Mono" pitchFamily="49" charset="0"/>
                <a:ea typeface="Roboto Mono" pitchFamily="49" charset="0"/>
              </a:rPr>
              <a:t>ghcr.io</a:t>
            </a:r>
            <a:r>
              <a:rPr lang="en-US" dirty="0">
                <a:highlight>
                  <a:srgbClr val="C0C0C0"/>
                </a:highlight>
                <a:latin typeface="Roboto Mono" pitchFamily="49" charset="0"/>
                <a:ea typeface="Roboto Mono" pitchFamily="49" charset="0"/>
              </a:rPr>
              <a:t>/OWNER/IMAGE_NAME</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2 of 3</a:t>
            </a:r>
          </a:p>
        </p:txBody>
      </p:sp>
    </p:spTree>
    <p:extLst>
      <p:ext uri="{BB962C8B-B14F-4D97-AF65-F5344CB8AC3E}">
        <p14:creationId xmlns:p14="http://schemas.microsoft.com/office/powerpoint/2010/main" val="84840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Leverage GitHub Actions to publish to GitHub Packages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When pulling an image to your local environment, which credentials are needed?</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1477328"/>
          </a:xfrm>
          <a:prstGeom prst="rect">
            <a:avLst/>
          </a:prstGeom>
          <a:noFill/>
        </p:spPr>
        <p:txBody>
          <a:bodyPr wrap="square" rtlCol="0">
            <a:spAutoFit/>
          </a:bodyPr>
          <a:lstStyle/>
          <a:p>
            <a:pPr marL="342900" indent="-342900">
              <a:buFont typeface="+mj-lt"/>
              <a:buAutoNum type="alphaLcParenR"/>
            </a:pPr>
            <a:r>
              <a:rPr lang="en-US" dirty="0">
                <a:latin typeface="Quattrocento Sans" panose="020B0502050000020003" pitchFamily="34" charset="0"/>
              </a:rPr>
              <a:t>Your GitHub username and a Personal Access Token</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The name of the organization and an API Key</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The name of the package and a package key</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3 of 3</a:t>
            </a:r>
          </a:p>
        </p:txBody>
      </p:sp>
    </p:spTree>
    <p:extLst>
      <p:ext uri="{BB962C8B-B14F-4D97-AF65-F5344CB8AC3E}">
        <p14:creationId xmlns:p14="http://schemas.microsoft.com/office/powerpoint/2010/main" val="319341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79437" y="782799"/>
            <a:ext cx="10331279" cy="492443"/>
          </a:xfrm>
        </p:spPr>
        <p:txBody>
          <a:bodyPr>
            <a:normAutofit fontScale="90000"/>
          </a:bodyPr>
          <a:lstStyle/>
          <a:p>
            <a:r>
              <a:rPr lang="en-US" sz="3200" dirty="0">
                <a:latin typeface="Quattrocento Sans" panose="020B0502050000020003" pitchFamily="34" charset="0"/>
              </a:rPr>
              <a:t>Exercise - Publish to a GitHub Packages registry</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79446" y="1270719"/>
            <a:ext cx="10930890" cy="2462213"/>
          </a:xfrm>
        </p:spPr>
        <p:txBody>
          <a:bodyPr>
            <a:noAutofit/>
          </a:bodyPr>
          <a:lstStyle/>
          <a:p>
            <a:pPr algn="l">
              <a:spcAft>
                <a:spcPts val="1200"/>
              </a:spcAft>
            </a:pPr>
            <a:r>
              <a:rPr lang="en-US" sz="2000" b="0" i="0" dirty="0">
                <a:solidFill>
                  <a:srgbClr val="161616"/>
                </a:solidFill>
                <a:effectLst/>
                <a:latin typeface="Quattrocento Sans" panose="020B0502050000020003" pitchFamily="34" charset="0"/>
              </a:rPr>
              <a:t>In this exercise, you'll navigate to a GitHub repository to validate your ability to publish to a GitHub Packages registry.</a:t>
            </a:r>
          </a:p>
          <a:p>
            <a:pPr algn="l">
              <a:spcAft>
                <a:spcPts val="1200"/>
              </a:spcAft>
            </a:pPr>
            <a:r>
              <a:rPr lang="en-US" sz="2000" b="0" i="0" dirty="0">
                <a:solidFill>
                  <a:srgbClr val="161616"/>
                </a:solidFill>
                <a:effectLst/>
                <a:latin typeface="Quattrocento Sans" panose="020B0502050000020003" pitchFamily="34" charset="0"/>
              </a:rPr>
              <a:t>This GitHub exercise is graded automatically once you've attempted a solution to the challenge. The results of your actions, as well as helpful feedback, are provided in real-time within the grade-learner workflow logs.</a:t>
            </a:r>
          </a:p>
          <a:p>
            <a:pPr algn="l">
              <a:spcAft>
                <a:spcPts val="1200"/>
              </a:spcAft>
            </a:pPr>
            <a:r>
              <a:rPr lang="en-US" sz="2000" b="0" i="0" dirty="0">
                <a:solidFill>
                  <a:srgbClr val="161616"/>
                </a:solidFill>
                <a:effectLst/>
                <a:latin typeface="Quattrocento Sans" panose="020B0502050000020003" pitchFamily="34" charset="0"/>
              </a:rPr>
              <a:t>Here are some helpful tips before you begin the exercise:</a:t>
            </a:r>
          </a:p>
          <a:p>
            <a:pPr marL="342900" indent="-342900" algn="l">
              <a:spcAft>
                <a:spcPts val="1200"/>
              </a:spcAft>
              <a:buFont typeface="Arial" panose="020B0604020202020204" pitchFamily="34" charset="0"/>
              <a:buChar char="•"/>
            </a:pPr>
            <a:r>
              <a:rPr lang="en-US" sz="2000" b="0" i="0" dirty="0">
                <a:solidFill>
                  <a:srgbClr val="161616"/>
                </a:solidFill>
                <a:effectLst/>
                <a:latin typeface="Quattrocento Sans" panose="020B0502050000020003" pitchFamily="34" charset="0"/>
              </a:rPr>
              <a:t>Read the About this exercise section in the exercise's repository README to understand how the exercise works.</a:t>
            </a:r>
          </a:p>
          <a:p>
            <a:pPr marL="342900" indent="-342900" algn="l">
              <a:spcAft>
                <a:spcPts val="1200"/>
              </a:spcAft>
              <a:buFont typeface="Arial" panose="020B0604020202020204" pitchFamily="34" charset="0"/>
              <a:buChar char="•"/>
            </a:pPr>
            <a:r>
              <a:rPr lang="en-US" sz="2000" b="0" i="0" dirty="0">
                <a:solidFill>
                  <a:srgbClr val="161616"/>
                </a:solidFill>
                <a:effectLst/>
                <a:latin typeface="Quattrocento Sans" panose="020B0502050000020003" pitchFamily="34" charset="0"/>
              </a:rPr>
              <a:t>Follow the steps provided in the Instructions section to successfully complete the exercise.</a:t>
            </a:r>
          </a:p>
          <a:p>
            <a:pPr marL="342900" indent="-342900" algn="l">
              <a:spcAft>
                <a:spcPts val="1200"/>
              </a:spcAft>
              <a:buFont typeface="Arial" panose="020B0604020202020204" pitchFamily="34" charset="0"/>
              <a:buChar char="•"/>
            </a:pPr>
            <a:r>
              <a:rPr lang="en-US" sz="2000" b="0" i="0" dirty="0">
                <a:solidFill>
                  <a:srgbClr val="161616"/>
                </a:solidFill>
                <a:effectLst/>
                <a:latin typeface="Quattrocento Sans" panose="020B0502050000020003" pitchFamily="34" charset="0"/>
              </a:rPr>
              <a:t>To see the results of your exercise, navigate to the Actions tab of your cloned repository and click the most recent run on the Grading workflow.</a:t>
            </a:r>
          </a:p>
          <a:p>
            <a:pPr marL="342900" indent="-342900" algn="l">
              <a:spcAft>
                <a:spcPts val="1200"/>
              </a:spcAft>
              <a:buFont typeface="Arial" panose="020B0604020202020204" pitchFamily="34" charset="0"/>
              <a:buChar char="•"/>
            </a:pPr>
            <a:r>
              <a:rPr lang="en-US" sz="2000" b="0" i="0" dirty="0">
                <a:solidFill>
                  <a:srgbClr val="161616"/>
                </a:solidFill>
                <a:effectLst/>
                <a:latin typeface="Quattrocento Sans" panose="020B0502050000020003" pitchFamily="34" charset="0"/>
              </a:rPr>
              <a:t>Stuck on what to do? Revisit the content in the last unit or check out the Useful resources section in the exercise's repository README for some additional resources.</a:t>
            </a:r>
            <a:endParaRPr lang="en-US" sz="1800" b="0" i="0" dirty="0">
              <a:solidFill>
                <a:srgbClr val="161616"/>
              </a:solidFill>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grpSp>
        <p:nvGrpSpPr>
          <p:cNvPr id="15" name="Group 14">
            <a:extLst>
              <a:ext uri="{FF2B5EF4-FFF2-40B4-BE49-F238E27FC236}">
                <a16:creationId xmlns:a16="http://schemas.microsoft.com/office/drawing/2014/main" id="{F62BDAA0-76B6-3949-9744-AD93E5069062}"/>
              </a:ext>
              <a:ext uri="{C183D7F6-B498-43B3-948B-1728B52AA6E4}">
                <adec:decorative xmlns:adec="http://schemas.microsoft.com/office/drawing/2017/decorative" val="1"/>
              </a:ext>
            </a:extLst>
          </p:cNvPr>
          <p:cNvGrpSpPr/>
          <p:nvPr/>
        </p:nvGrpSpPr>
        <p:grpSpPr>
          <a:xfrm>
            <a:off x="10729911" y="5491317"/>
            <a:ext cx="961231" cy="918055"/>
            <a:chOff x="5540700" y="2116300"/>
            <a:chExt cx="1110600" cy="1110600"/>
          </a:xfrm>
        </p:grpSpPr>
        <p:sp>
          <p:nvSpPr>
            <p:cNvPr id="17" name="Oval 16">
              <a:extLst>
                <a:ext uri="{FF2B5EF4-FFF2-40B4-BE49-F238E27FC236}">
                  <a16:creationId xmlns:a16="http://schemas.microsoft.com/office/drawing/2014/main" id="{AA7848C3-C239-9DAE-CD0E-735193B3F2F7}"/>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33">
              <a:extLst>
                <a:ext uri="{FF2B5EF4-FFF2-40B4-BE49-F238E27FC236}">
                  <a16:creationId xmlns:a16="http://schemas.microsoft.com/office/drawing/2014/main" id="{A230018B-D101-AED4-0493-7A695A9A936B}"/>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658040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332206"/>
            <a:ext cx="6345239" cy="1667957"/>
          </a:xfrm>
        </p:spPr>
        <p:txBody>
          <a:bodyPr/>
          <a:lstStyle/>
          <a:p>
            <a:r>
              <a:rPr lang="en-US" dirty="0">
                <a:latin typeface="Quattrocento Sans" panose="020B0502050000020003" pitchFamily="34" charset="0"/>
              </a:rPr>
              <a:t>Module 5: Leverage GitHub Actions to publish to GitHub Packages</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D2B19A9A-3D8F-0FA5-9D68-D7FBEDB2941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ext Placeholder 5">
            <a:extLst>
              <a:ext uri="{FF2B5EF4-FFF2-40B4-BE49-F238E27FC236}">
                <a16:creationId xmlns:a16="http://schemas.microsoft.com/office/drawing/2014/main" id="{069BC8C8-2CF6-9B7C-E605-EA01F8A1CB3B}"/>
              </a:ext>
            </a:extLst>
          </p:cNvPr>
          <p:cNvSpPr txBox="1">
            <a:spLocks/>
          </p:cNvSpPr>
          <p:nvPr/>
        </p:nvSpPr>
        <p:spPr>
          <a:xfrm>
            <a:off x="569911" y="5570675"/>
            <a:ext cx="7434032"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Quattrocento Sans" panose="020B0502050000020003" pitchFamily="34" charset="0"/>
              <a:hlinkClick r:id="rId3">
                <a:extLst>
                  <a:ext uri="{A12FA001-AC4F-418D-AE19-62706E023703}">
                    <ahyp:hlinkClr xmlns:ahyp="http://schemas.microsoft.com/office/drawing/2018/hyperlinkcolor" val="tx"/>
                  </a:ext>
                </a:extLst>
              </a:hlinkClick>
            </a:endParaRPr>
          </a:p>
        </p:txBody>
      </p:sp>
      <p:sp>
        <p:nvSpPr>
          <p:cNvPr id="6" name="Text Placeholder 5">
            <a:extLst>
              <a:ext uri="{FF2B5EF4-FFF2-40B4-BE49-F238E27FC236}">
                <a16:creationId xmlns:a16="http://schemas.microsoft.com/office/drawing/2014/main" id="{EF7C51BB-3258-4B78-DAC5-65709610A1D2}"/>
              </a:ext>
            </a:extLst>
          </p:cNvPr>
          <p:cNvSpPr txBox="1">
            <a:spLocks/>
          </p:cNvSpPr>
          <p:nvPr/>
        </p:nvSpPr>
        <p:spPr>
          <a:xfrm>
            <a:off x="569911" y="5681324"/>
            <a:ext cx="6582729" cy="501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hlinkClick r:id="rId4">
                  <a:extLst>
                    <a:ext uri="{A12FA001-AC4F-418D-AE19-62706E023703}">
                      <ahyp:hlinkClr xmlns:ahyp="http://schemas.microsoft.com/office/drawing/2018/hyperlinkcolor" val="tx"/>
                    </a:ext>
                  </a:extLst>
                </a:hlinkClick>
              </a:rPr>
              <a:t>GH-200: Leverage GitHub Actions to publish to GitHub Packages</a:t>
            </a:r>
            <a:endParaRPr lang="en-US" sz="2400" dirty="0"/>
          </a:p>
        </p:txBody>
      </p:sp>
    </p:spTree>
    <p:extLst>
      <p:ext uri="{BB962C8B-B14F-4D97-AF65-F5344CB8AC3E}">
        <p14:creationId xmlns:p14="http://schemas.microsoft.com/office/powerpoint/2010/main" val="46855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B045C-A141-C3BC-E39E-7CBF5891AC97}"/>
              </a:ext>
            </a:extLst>
          </p:cNvPr>
          <p:cNvSpPr>
            <a:spLocks noGrp="1"/>
          </p:cNvSpPr>
          <p:nvPr>
            <p:ph type="title"/>
          </p:nvPr>
        </p:nvSpPr>
        <p:spPr>
          <a:xfrm>
            <a:off x="579437" y="782799"/>
            <a:ext cx="10150473" cy="492443"/>
          </a:xfrm>
        </p:spPr>
        <p:txBody>
          <a:bodyPr>
            <a:normAutofit fontScale="90000"/>
          </a:bodyPr>
          <a:lstStyle/>
          <a:p>
            <a:r>
              <a:rPr lang="en-US" sz="3200" dirty="0">
                <a:latin typeface="Quattrocento Sans" panose="020B0502050000020003" pitchFamily="34" charset="0"/>
              </a:rPr>
              <a:t>Exercise - (continued)</a:t>
            </a:r>
          </a:p>
        </p:txBody>
      </p:sp>
      <p:sp>
        <p:nvSpPr>
          <p:cNvPr id="7" name="Text Placeholder 6">
            <a:extLst>
              <a:ext uri="{FF2B5EF4-FFF2-40B4-BE49-F238E27FC236}">
                <a16:creationId xmlns:a16="http://schemas.microsoft.com/office/drawing/2014/main" id="{3BFF5FF6-257E-D432-7A8E-0444D8E4A520}"/>
              </a:ext>
            </a:extLst>
          </p:cNvPr>
          <p:cNvSpPr>
            <a:spLocks noGrp="1"/>
          </p:cNvSpPr>
          <p:nvPr>
            <p:ph type="body" sz="quarter" idx="16"/>
          </p:nvPr>
        </p:nvSpPr>
        <p:spPr>
          <a:xfrm>
            <a:off x="579446" y="1270719"/>
            <a:ext cx="11111696" cy="2462213"/>
          </a:xfrm>
        </p:spPr>
        <p:txBody>
          <a:bodyPr>
            <a:noAutofit/>
          </a:bodyPr>
          <a:lstStyle/>
          <a:p>
            <a:pPr algn="just">
              <a:lnSpc>
                <a:spcPct val="100000"/>
              </a:lnSpc>
              <a:spcAft>
                <a:spcPts val="1200"/>
              </a:spcAft>
            </a:pPr>
            <a:r>
              <a:rPr lang="en-US" sz="1800" b="1" dirty="0">
                <a:latin typeface="Quattrocento Sans" panose="020B0502050000020003" pitchFamily="34" charset="0"/>
              </a:rPr>
              <a:t>Note: </a:t>
            </a:r>
            <a:r>
              <a:rPr lang="en-US" sz="1800" dirty="0">
                <a:latin typeface="Quattrocento Sans" panose="020B0502050000020003" pitchFamily="34" charset="0"/>
              </a:rPr>
              <a:t>A grading script exists under </a:t>
            </a:r>
            <a:r>
              <a:rPr lang="en-US" sz="1800" i="1" dirty="0">
                <a:latin typeface="Quattrocento Sans" panose="020B0502050000020003" pitchFamily="34" charset="0"/>
              </a:rPr>
              <a:t>.</a:t>
            </a:r>
            <a:r>
              <a:rPr lang="en-US" sz="1800" i="1" dirty="0" err="1">
                <a:latin typeface="Quattrocento Sans" panose="020B0502050000020003" pitchFamily="34" charset="0"/>
              </a:rPr>
              <a:t>github</a:t>
            </a:r>
            <a:r>
              <a:rPr lang="en-US" sz="1800" i="1" dirty="0">
                <a:latin typeface="Quattrocento Sans" panose="020B0502050000020003" pitchFamily="34" charset="0"/>
              </a:rPr>
              <a:t>/workflows/</a:t>
            </a:r>
            <a:r>
              <a:rPr lang="en-US" sz="1800" i="1" dirty="0" err="1">
                <a:latin typeface="Quattrocento Sans" panose="020B0502050000020003" pitchFamily="34" charset="0"/>
              </a:rPr>
              <a:t>grading.yml</a:t>
            </a:r>
            <a:r>
              <a:rPr lang="en-US" sz="1800" dirty="0">
                <a:latin typeface="Quattrocento Sans" panose="020B0502050000020003" pitchFamily="34" charset="0"/>
              </a:rPr>
              <a:t>. You don't need to modify this workflow to complete this exercise. </a:t>
            </a:r>
            <a:r>
              <a:rPr lang="en-US" sz="1800" b="1" dirty="0">
                <a:latin typeface="Quattrocento Sans" panose="020B0502050000020003" pitchFamily="34" charset="0"/>
              </a:rPr>
              <a:t>Altering the contents in this workflow can break the exercise's ability to validate your actions, provide feedback, or grade the results</a:t>
            </a:r>
            <a:r>
              <a:rPr lang="en-US" sz="1800" dirty="0">
                <a:latin typeface="Quattrocento Sans" panose="020B0502050000020003" pitchFamily="34" charset="0"/>
              </a:rPr>
              <a:t>.</a:t>
            </a:r>
            <a:endParaRPr lang="en-US" sz="1800" b="1" dirty="0">
              <a:latin typeface="Quattrocento Sans" panose="020B0502050000020003" pitchFamily="34" charset="0"/>
            </a:endParaRPr>
          </a:p>
          <a:p>
            <a:pPr algn="just">
              <a:lnSpc>
                <a:spcPct val="100000"/>
              </a:lnSpc>
              <a:spcAft>
                <a:spcPts val="1200"/>
              </a:spcAft>
            </a:pPr>
            <a:r>
              <a:rPr lang="en-US" sz="1800" dirty="0">
                <a:latin typeface="Quattrocento Sans" panose="020B0502050000020003" pitchFamily="34" charset="0"/>
              </a:rPr>
              <a:t>This exercise is a challenge based on content covered in this module. It might take several attempts to complete the exercise, you can revisit previous content in this module, or navigate to some of the other resources provided as many times as you want to find the solution.</a:t>
            </a:r>
          </a:p>
        </p:txBody>
      </p:sp>
      <p:sp>
        <p:nvSpPr>
          <p:cNvPr id="2" name="Footer Placeholder 1">
            <a:extLst>
              <a:ext uri="{FF2B5EF4-FFF2-40B4-BE49-F238E27FC236}">
                <a16:creationId xmlns:a16="http://schemas.microsoft.com/office/drawing/2014/main" id="{C0053711-90A5-E597-3402-5753647D7092}"/>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sp>
        <p:nvSpPr>
          <p:cNvPr id="14" name="TextBox 13">
            <a:extLst>
              <a:ext uri="{FF2B5EF4-FFF2-40B4-BE49-F238E27FC236}">
                <a16:creationId xmlns:a16="http://schemas.microsoft.com/office/drawing/2014/main" id="{1802CE57-FED8-FF04-DEAA-BD4BF1FA0FEC}"/>
              </a:ext>
            </a:extLst>
          </p:cNvPr>
          <p:cNvSpPr txBox="1"/>
          <p:nvPr/>
        </p:nvSpPr>
        <p:spPr>
          <a:xfrm>
            <a:off x="559118" y="5950344"/>
            <a:ext cx="3160032" cy="307777"/>
          </a:xfrm>
          <a:prstGeom prst="rect">
            <a:avLst/>
          </a:prstGeom>
          <a:noFill/>
        </p:spPr>
        <p:txBody>
          <a:bodyPr wrap="none" lIns="0" tIns="0" rIns="0" bIns="0" rtlCol="0">
            <a:spAutoFit/>
          </a:bodyPr>
          <a:lstStyle/>
          <a:p>
            <a:pPr algn="l"/>
            <a:r>
              <a:rPr lang="en-US" sz="2000" dirty="0">
                <a:hlinkClick r:id="rId3"/>
              </a:rPr>
              <a:t>Start the exercise on GitHub.</a:t>
            </a:r>
            <a:endParaRPr lang="en-US" sz="2000" dirty="0"/>
          </a:p>
        </p:txBody>
      </p:sp>
      <p:grpSp>
        <p:nvGrpSpPr>
          <p:cNvPr id="15" name="Group 14">
            <a:extLst>
              <a:ext uri="{FF2B5EF4-FFF2-40B4-BE49-F238E27FC236}">
                <a16:creationId xmlns:a16="http://schemas.microsoft.com/office/drawing/2014/main" id="{F62BDAA0-76B6-3949-9744-AD93E5069062}"/>
              </a:ext>
              <a:ext uri="{C183D7F6-B498-43B3-948B-1728B52AA6E4}">
                <adec:decorative xmlns:adec="http://schemas.microsoft.com/office/drawing/2017/decorative" val="1"/>
              </a:ext>
            </a:extLst>
          </p:cNvPr>
          <p:cNvGrpSpPr/>
          <p:nvPr/>
        </p:nvGrpSpPr>
        <p:grpSpPr>
          <a:xfrm>
            <a:off x="10729911" y="5491317"/>
            <a:ext cx="961231" cy="918055"/>
            <a:chOff x="5540700" y="2116300"/>
            <a:chExt cx="1110600" cy="1110600"/>
          </a:xfrm>
        </p:grpSpPr>
        <p:sp>
          <p:nvSpPr>
            <p:cNvPr id="17" name="Oval 16">
              <a:extLst>
                <a:ext uri="{FF2B5EF4-FFF2-40B4-BE49-F238E27FC236}">
                  <a16:creationId xmlns:a16="http://schemas.microsoft.com/office/drawing/2014/main" id="{AA7848C3-C239-9DAE-CD0E-735193B3F2F7}"/>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33">
              <a:extLst>
                <a:ext uri="{FF2B5EF4-FFF2-40B4-BE49-F238E27FC236}">
                  <a16:creationId xmlns:a16="http://schemas.microsoft.com/office/drawing/2014/main" id="{A230018B-D101-AED4-0493-7A695A9A936B}"/>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cxnSp>
        <p:nvCxnSpPr>
          <p:cNvPr id="5" name="Straight Connector 4">
            <a:extLst>
              <a:ext uri="{FF2B5EF4-FFF2-40B4-BE49-F238E27FC236}">
                <a16:creationId xmlns:a16="http://schemas.microsoft.com/office/drawing/2014/main" id="{BB66656F-0D88-0998-A32F-828D6C17F0D7}"/>
              </a:ext>
            </a:extLst>
          </p:cNvPr>
          <p:cNvCxnSpPr/>
          <p:nvPr/>
        </p:nvCxnSpPr>
        <p:spPr>
          <a:xfrm>
            <a:off x="559118" y="1270719"/>
            <a:ext cx="0" cy="939637"/>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92361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GitHub Packages for code packages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794799"/>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the previous unit, you saw how to use GitHub Actions to build and publish container images.</a:t>
            </a:r>
          </a:p>
          <a:p>
            <a:pPr marL="0" indent="0">
              <a:buNone/>
            </a:pPr>
            <a:r>
              <a:rPr lang="en-US" sz="2400" dirty="0">
                <a:latin typeface="Quattrocento Sans" panose="020B0502050000020003" pitchFamily="34" charset="0"/>
              </a:rPr>
              <a:t>In this unit, we'll take a look at the other packages supported by GitHub Packages. GitHub Packages work with your current project's ecosystem tooling: </a:t>
            </a:r>
            <a:r>
              <a:rPr lang="en-US" sz="2400" dirty="0" err="1">
                <a:latin typeface="Quattrocento Sans" panose="020B0502050000020003" pitchFamily="34" charset="0"/>
              </a:rPr>
              <a:t>npm</a:t>
            </a:r>
            <a:r>
              <a:rPr lang="en-US" sz="2400" dirty="0">
                <a:latin typeface="Quattrocento Sans" panose="020B0502050000020003" pitchFamily="34" charset="0"/>
              </a:rPr>
              <a:t> for </a:t>
            </a:r>
            <a:r>
              <a:rPr lang="en-US" sz="2400" dirty="0" err="1">
                <a:latin typeface="Quattrocento Sans" panose="020B0502050000020003" pitchFamily="34" charset="0"/>
              </a:rPr>
              <a:t>npm</a:t>
            </a:r>
            <a:r>
              <a:rPr lang="en-US" sz="2400" dirty="0">
                <a:latin typeface="Quattrocento Sans" panose="020B0502050000020003" pitchFamily="34" charset="0"/>
              </a:rPr>
              <a:t> packages, </a:t>
            </a:r>
            <a:r>
              <a:rPr lang="en-US" sz="2400" dirty="0" err="1">
                <a:latin typeface="Quattrocento Sans" panose="020B0502050000020003" pitchFamily="34" charset="0"/>
              </a:rPr>
              <a:t>nuget.exe</a:t>
            </a:r>
            <a:r>
              <a:rPr lang="en-US" sz="2400" dirty="0">
                <a:latin typeface="Quattrocento Sans" panose="020B0502050000020003" pitchFamily="34" charset="0"/>
              </a:rPr>
              <a:t> or the dotnet CLI for NuGet packages, etc.</a:t>
            </a:r>
          </a:p>
        </p:txBody>
      </p:sp>
      <p:sp>
        <p:nvSpPr>
          <p:cNvPr id="7" name="TextBox 6">
            <a:extLst>
              <a:ext uri="{FF2B5EF4-FFF2-40B4-BE49-F238E27FC236}">
                <a16:creationId xmlns:a16="http://schemas.microsoft.com/office/drawing/2014/main" id="{6AF3F449-AFE6-897F-FE61-E28EC8F3FEFB}"/>
              </a:ext>
            </a:extLst>
          </p:cNvPr>
          <p:cNvSpPr txBox="1"/>
          <p:nvPr/>
        </p:nvSpPr>
        <p:spPr>
          <a:xfrm>
            <a:off x="652657" y="3314856"/>
            <a:ext cx="10049856" cy="369332"/>
          </a:xfrm>
          <a:prstGeom prst="rect">
            <a:avLst/>
          </a:prstGeom>
          <a:noFill/>
        </p:spPr>
        <p:txBody>
          <a:bodyPr wrap="square" lIns="0" tIns="0" rIns="0" bIns="0" rtlCol="0">
            <a:spAutoFit/>
          </a:bodyPr>
          <a:lstStyle/>
          <a:p>
            <a:pPr algn="l"/>
            <a:r>
              <a:rPr lang="en-US" sz="2400" dirty="0">
                <a:latin typeface="Quattrocento Sans" panose="020B0502050000020003" pitchFamily="34" charset="0"/>
                <a:cs typeface="Segoe UI" panose="020B0502040204020203" pitchFamily="34" charset="0"/>
              </a:rPr>
              <a:t>Authenticate to GitHub Packages</a:t>
            </a:r>
          </a:p>
        </p:txBody>
      </p:sp>
      <p:sp>
        <p:nvSpPr>
          <p:cNvPr id="9" name="TextBox 8">
            <a:extLst>
              <a:ext uri="{FF2B5EF4-FFF2-40B4-BE49-F238E27FC236}">
                <a16:creationId xmlns:a16="http://schemas.microsoft.com/office/drawing/2014/main" id="{9BE325B2-D04E-CD42-D966-4B58FFB3A17E}"/>
              </a:ext>
            </a:extLst>
          </p:cNvPr>
          <p:cNvSpPr txBox="1"/>
          <p:nvPr/>
        </p:nvSpPr>
        <p:spPr>
          <a:xfrm>
            <a:off x="652657" y="3667641"/>
            <a:ext cx="10494314" cy="2400657"/>
          </a:xfrm>
          <a:prstGeom prst="rect">
            <a:avLst/>
          </a:prstGeom>
          <a:noFill/>
        </p:spPr>
        <p:txBody>
          <a:bodyPr wrap="square">
            <a:spAutoFit/>
          </a:bodyPr>
          <a:lstStyle/>
          <a:p>
            <a:pPr algn="l">
              <a:spcAft>
                <a:spcPts val="1200"/>
              </a:spcAft>
            </a:pPr>
            <a:r>
              <a:rPr lang="en-US" sz="2000" dirty="0">
                <a:latin typeface="Quattrocento Sans" panose="020B0502050000020003" pitchFamily="34" charset="0"/>
                <a:cs typeface="Segoe UI" panose="020B0502040204020203" pitchFamily="34" charset="0"/>
              </a:rPr>
              <a:t>The way you authenticate into your package manager will depend on your project's ecosystem. Whichever ecosystem you're working with, you'll need three pieces of information:</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Your GitHub username</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A Personal Access Token</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The GitHub Packages endpoint for your package ecosystem</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42144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Generate a Personal Access Token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313616"/>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161616"/>
                </a:solidFill>
                <a:effectLst/>
                <a:latin typeface="Quattrocento Sans" panose="020B0502050000020003" pitchFamily="34" charset="0"/>
              </a:rPr>
              <a:t>To install, publish, or delete a package, you need an access token. When using your package manager, you must generate a Personal Access Token (PAT). You can generate a PAT via </a:t>
            </a:r>
            <a:r>
              <a:rPr lang="en-US" sz="24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your profile settings</a:t>
            </a:r>
            <a:r>
              <a:rPr lang="en-US" sz="2400" b="0" i="0" dirty="0">
                <a:solidFill>
                  <a:srgbClr val="161616"/>
                </a:solidFill>
                <a:effectLst/>
                <a:latin typeface="Quattrocento Sans" panose="020B0502050000020003" pitchFamily="34" charset="0"/>
              </a:rPr>
              <a:t>.</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ectangle 2">
            <a:extLst>
              <a:ext uri="{FF2B5EF4-FFF2-40B4-BE49-F238E27FC236}">
                <a16:creationId xmlns:a16="http://schemas.microsoft.com/office/drawing/2014/main" id="{401895B9-9BD1-92BD-AB7C-ADFCCDF8BBA2}"/>
              </a:ext>
            </a:extLst>
          </p:cNvPr>
          <p:cNvSpPr/>
          <p:nvPr/>
        </p:nvSpPr>
        <p:spPr>
          <a:xfrm>
            <a:off x="652657" y="2686942"/>
            <a:ext cx="7471954" cy="492442"/>
          </a:xfrm>
          <a:prstGeom prst="rect">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Warning: </a:t>
            </a:r>
            <a:r>
              <a:rPr lang="en-US" dirty="0">
                <a:solidFill>
                  <a:schemeClr val="tx1"/>
                </a:solidFill>
              </a:rPr>
              <a:t>Treat your tokens like passwords and keep them secret.</a:t>
            </a:r>
          </a:p>
        </p:txBody>
      </p:sp>
      <p:pic>
        <p:nvPicPr>
          <p:cNvPr id="5" name="Graphic 4" descr="Warning with solid fill">
            <a:extLst>
              <a:ext uri="{FF2B5EF4-FFF2-40B4-BE49-F238E27FC236}">
                <a16:creationId xmlns:a16="http://schemas.microsoft.com/office/drawing/2014/main" id="{4461ACA2-F37F-1676-3D51-0DC9003358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417" y="2753548"/>
            <a:ext cx="359229" cy="359229"/>
          </a:xfrm>
          <a:prstGeom prst="rect">
            <a:avLst/>
          </a:prstGeom>
        </p:spPr>
      </p:pic>
    </p:spTree>
    <p:extLst>
      <p:ext uri="{BB962C8B-B14F-4D97-AF65-F5344CB8AC3E}">
        <p14:creationId xmlns:p14="http://schemas.microsoft.com/office/powerpoint/2010/main" val="389114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Log in into GitHub Packages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7162" y="1790726"/>
            <a:ext cx="10588956"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2000" b="0" i="0" dirty="0">
                <a:solidFill>
                  <a:srgbClr val="161616"/>
                </a:solidFill>
                <a:effectLst/>
                <a:latin typeface="Quattrocento Sans" panose="020B0502050000020003" pitchFamily="34" charset="0"/>
              </a:rPr>
              <a:t>Before publishing or installing packages from GitHub Packages, you'll need to authenticate in your package manager. The endpoint will look like </a:t>
            </a:r>
            <a:r>
              <a:rPr lang="en-US" sz="1800" b="0" i="0" dirty="0">
                <a:solidFill>
                  <a:srgbClr val="161616"/>
                </a:solidFill>
                <a:effectLst/>
                <a:highlight>
                  <a:srgbClr val="C0C0C0"/>
                </a:highlight>
                <a:latin typeface="Roboto Mono" pitchFamily="49" charset="0"/>
                <a:ea typeface="Roboto Mono" pitchFamily="49" charset="0"/>
              </a:rPr>
              <a:t>https://</a:t>
            </a:r>
            <a:r>
              <a:rPr lang="en-US" sz="1800" b="0" i="0" dirty="0" err="1">
                <a:solidFill>
                  <a:srgbClr val="161616"/>
                </a:solidFill>
                <a:effectLst/>
                <a:highlight>
                  <a:srgbClr val="C0C0C0"/>
                </a:highlight>
                <a:latin typeface="Roboto Mono" pitchFamily="49" charset="0"/>
                <a:ea typeface="Roboto Mono" pitchFamily="49" charset="0"/>
              </a:rPr>
              <a:t>PACKAGE_TYPE.pkg.github.com</a:t>
            </a:r>
            <a:r>
              <a:rPr lang="en-US" sz="1800" b="0" i="0" dirty="0">
                <a:solidFill>
                  <a:srgbClr val="161616"/>
                </a:solidFill>
                <a:effectLst/>
                <a:highlight>
                  <a:srgbClr val="C0C0C0"/>
                </a:highlight>
                <a:latin typeface="Roboto Mono" pitchFamily="49" charset="0"/>
                <a:ea typeface="Roboto Mono" pitchFamily="49" charset="0"/>
              </a:rPr>
              <a:t>/OWNER/REPOSITORY</a:t>
            </a:r>
            <a:r>
              <a:rPr lang="en-US" sz="2000" b="0" i="0" dirty="0">
                <a:solidFill>
                  <a:srgbClr val="161616"/>
                </a:solidFill>
                <a:effectLst/>
                <a:latin typeface="Quattrocento Sans" panose="020B0502050000020003" pitchFamily="34" charset="0"/>
              </a:rPr>
              <a:t>, where </a:t>
            </a:r>
            <a:r>
              <a:rPr lang="en-US" sz="1800" b="0" i="0" dirty="0">
                <a:solidFill>
                  <a:srgbClr val="161616"/>
                </a:solidFill>
                <a:effectLst/>
                <a:highlight>
                  <a:srgbClr val="C0C0C0"/>
                </a:highlight>
                <a:latin typeface="Roboto Mono" pitchFamily="49" charset="0"/>
                <a:ea typeface="Roboto Mono" pitchFamily="49" charset="0"/>
              </a:rPr>
              <a:t>PACKAGE_TYPE</a:t>
            </a:r>
            <a:r>
              <a:rPr lang="en-US" sz="1800" b="0" i="0" dirty="0">
                <a:solidFill>
                  <a:srgbClr val="161616"/>
                </a:solidFill>
                <a:effectLst/>
                <a:latin typeface="Roboto Mono" pitchFamily="49" charset="0"/>
                <a:ea typeface="Roboto Mono" pitchFamily="49" charset="0"/>
              </a:rPr>
              <a:t> </a:t>
            </a:r>
            <a:r>
              <a:rPr lang="en-US" sz="2000" b="0" i="0" dirty="0">
                <a:solidFill>
                  <a:srgbClr val="161616"/>
                </a:solidFill>
                <a:effectLst/>
                <a:latin typeface="Quattrocento Sans" panose="020B0502050000020003" pitchFamily="34" charset="0"/>
              </a:rPr>
              <a:t>is the type of package ecosystem you're using.</a:t>
            </a:r>
          </a:p>
          <a:p>
            <a:pPr marL="0" indent="0" algn="just">
              <a:spcAft>
                <a:spcPts val="1200"/>
              </a:spcAft>
              <a:buNone/>
            </a:pPr>
            <a:r>
              <a:rPr lang="en-US" sz="2000" b="0" i="0" dirty="0">
                <a:solidFill>
                  <a:srgbClr val="161616"/>
                </a:solidFill>
                <a:effectLst/>
                <a:latin typeface="Quattrocento Sans" panose="020B0502050000020003" pitchFamily="34" charset="0"/>
              </a:rPr>
              <a:t>The following table shows you the command to run in order to authenticate to GitHub Packages based on your package ecosystem:</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6" name="Picture 5" descr="A screenshot of a box&#10;&#10;Description automatically generated">
            <a:extLst>
              <a:ext uri="{FF2B5EF4-FFF2-40B4-BE49-F238E27FC236}">
                <a16:creationId xmlns:a16="http://schemas.microsoft.com/office/drawing/2014/main" id="{35D4F413-4801-0BB9-26C1-66966DB67A50}"/>
              </a:ext>
            </a:extLst>
          </p:cNvPr>
          <p:cNvPicPr>
            <a:picLocks noChangeAspect="1"/>
          </p:cNvPicPr>
          <p:nvPr/>
        </p:nvPicPr>
        <p:blipFill>
          <a:blip r:embed="rId3"/>
          <a:stretch>
            <a:fillRect/>
          </a:stretch>
        </p:blipFill>
        <p:spPr>
          <a:xfrm>
            <a:off x="3547225" y="3213670"/>
            <a:ext cx="7893785" cy="2846652"/>
          </a:xfrm>
          <a:prstGeom prst="rect">
            <a:avLst/>
          </a:prstGeom>
        </p:spPr>
      </p:pic>
      <p:sp>
        <p:nvSpPr>
          <p:cNvPr id="7" name="Text Placeholder 2">
            <a:extLst>
              <a:ext uri="{FF2B5EF4-FFF2-40B4-BE49-F238E27FC236}">
                <a16:creationId xmlns:a16="http://schemas.microsoft.com/office/drawing/2014/main" id="{6FB35C63-E299-DB94-8F33-B61C4572F29A}"/>
              </a:ext>
            </a:extLst>
          </p:cNvPr>
          <p:cNvSpPr txBox="1">
            <a:spLocks/>
          </p:cNvSpPr>
          <p:nvPr/>
        </p:nvSpPr>
        <p:spPr>
          <a:xfrm>
            <a:off x="687162" y="4144554"/>
            <a:ext cx="2606807"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solidFill>
                  <a:srgbClr val="161616"/>
                </a:solidFill>
                <a:effectLst/>
                <a:latin typeface="Quattrocento Sans" panose="020B0502050000020003" pitchFamily="34" charset="0"/>
              </a:rPr>
              <a:t>If you want to learn more about how to use GitHub Packages with your project's environment, you can </a:t>
            </a:r>
            <a:r>
              <a:rPr lang="en-US" sz="1800"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read the documentation here</a:t>
            </a:r>
            <a:r>
              <a:rPr lang="en-US" sz="1800" b="0" i="0" dirty="0">
                <a:solidFill>
                  <a:srgbClr val="161616"/>
                </a:solidFill>
                <a:effectLst/>
                <a:latin typeface="Quattrocento Sans" panose="020B0502050000020003" pitchFamily="34" charset="0"/>
              </a:rPr>
              <a:t>.</a:t>
            </a:r>
            <a:endParaRPr lang="en-US" b="0" i="0" dirty="0">
              <a:solidFill>
                <a:srgbClr val="161616"/>
              </a:solidFill>
              <a:effectLst/>
              <a:latin typeface="Quattrocento Sans" panose="020B0502050000020003" pitchFamily="34" charset="0"/>
            </a:endParaRPr>
          </a:p>
        </p:txBody>
      </p:sp>
    </p:spTree>
    <p:extLst>
      <p:ext uri="{BB962C8B-B14F-4D97-AF65-F5344CB8AC3E}">
        <p14:creationId xmlns:p14="http://schemas.microsoft.com/office/powerpoint/2010/main" val="217522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Install a package</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87162" y="1220985"/>
            <a:ext cx="10588956"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1200"/>
              </a:spcAft>
              <a:buNone/>
            </a:pPr>
            <a:r>
              <a:rPr lang="en-US" sz="2000" b="0" i="0" dirty="0">
                <a:solidFill>
                  <a:srgbClr val="161616"/>
                </a:solidFill>
                <a:effectLst/>
                <a:latin typeface="Quattrocento Sans" panose="020B0502050000020003" pitchFamily="34" charset="0"/>
              </a:rPr>
              <a:t>When you're authenticated, you can easily use published packages in your projects. Each package home page shows you the command to run, depending on your project environment.</a:t>
            </a:r>
          </a:p>
          <a:p>
            <a:pPr marL="0" indent="0" algn="just">
              <a:spcAft>
                <a:spcPts val="1200"/>
              </a:spcAft>
              <a:buNone/>
            </a:pPr>
            <a:endParaRPr lang="en-US" sz="2000" b="0" i="0" dirty="0">
              <a:solidFill>
                <a:srgbClr val="161616"/>
              </a:solidFill>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1026" name="Picture 2" descr="A Package page displays information about how to install it into your project, depending on the project environment.">
            <a:extLst>
              <a:ext uri="{FF2B5EF4-FFF2-40B4-BE49-F238E27FC236}">
                <a16:creationId xmlns:a16="http://schemas.microsoft.com/office/drawing/2014/main" id="{DCCDCC59-CEF8-85D6-5596-4DEF3AE2A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62" y="1713427"/>
            <a:ext cx="7235669" cy="459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98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Manage packages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30464" y="3254217"/>
            <a:ext cx="10588956"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1200"/>
              </a:spcAft>
              <a:buNone/>
            </a:pPr>
            <a:r>
              <a:rPr lang="en-US" sz="2400" b="0" i="0" dirty="0">
                <a:solidFill>
                  <a:srgbClr val="161616"/>
                </a:solidFill>
                <a:effectLst/>
                <a:latin typeface="Quattrocento Sans" panose="020B0502050000020003" pitchFamily="34" charset="0"/>
              </a:rPr>
              <a:t>GitHub Packages offer you several ways to easily manage your package lifecycles and workflows.</a:t>
            </a:r>
          </a:p>
          <a:p>
            <a:pPr marL="0" indent="0" algn="l">
              <a:spcAft>
                <a:spcPts val="1200"/>
              </a:spcAft>
              <a:buNone/>
            </a:pPr>
            <a:r>
              <a:rPr lang="en-US" sz="2400" b="0" i="0" dirty="0">
                <a:solidFill>
                  <a:srgbClr val="161616"/>
                </a:solidFill>
                <a:effectLst/>
                <a:latin typeface="Quattrocento Sans" panose="020B0502050000020003" pitchFamily="34" charset="0"/>
              </a:rPr>
              <a:t>You can manage GitHub Packages through the GitHub API and the </a:t>
            </a:r>
            <a:r>
              <a:rPr lang="en-US" sz="2400" b="0" i="0" dirty="0" err="1">
                <a:solidFill>
                  <a:srgbClr val="161616"/>
                </a:solidFill>
                <a:effectLst/>
                <a:latin typeface="Quattrocento Sans" panose="020B0502050000020003" pitchFamily="34" charset="0"/>
              </a:rPr>
              <a:t>GraphQL</a:t>
            </a:r>
            <a:r>
              <a:rPr lang="en-US" sz="2400" b="0" i="0" dirty="0">
                <a:solidFill>
                  <a:srgbClr val="161616"/>
                </a:solidFill>
                <a:effectLst/>
                <a:latin typeface="Quattrocento Sans" panose="020B0502050000020003" pitchFamily="34" charset="0"/>
              </a:rPr>
              <a:t> API. These APIs allows you to support advanced integrations scenarios. For example, with GitHub's Webhook feature, you can run code when a new package is published. Imagine you're a maintainer of an open-source project. With webhooks, you could automatically publish a new Tweet or a blog post when a new package is published.</a:t>
            </a:r>
          </a:p>
          <a:p>
            <a:pPr marL="0" indent="0" algn="l">
              <a:spcAft>
                <a:spcPts val="1200"/>
              </a:spcAft>
              <a:buNone/>
            </a:pPr>
            <a:r>
              <a:rPr lang="en-US" sz="2400" b="0" i="0" dirty="0">
                <a:solidFill>
                  <a:srgbClr val="161616"/>
                </a:solidFill>
                <a:effectLst/>
                <a:latin typeface="Quattrocento Sans" panose="020B0502050000020003" pitchFamily="34" charset="0"/>
              </a:rPr>
              <a:t>You can also use GitHub Actions to automate package management. With the </a:t>
            </a:r>
            <a:r>
              <a:rPr lang="en-US" sz="24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delete-package-versions</a:t>
            </a:r>
            <a:r>
              <a:rPr lang="en-US" sz="2400" b="0" i="0" dirty="0">
                <a:solidFill>
                  <a:srgbClr val="161616"/>
                </a:solidFill>
                <a:effectLst/>
                <a:latin typeface="Quattrocento Sans" panose="020B0502050000020003" pitchFamily="34" charset="0"/>
              </a:rPr>
              <a:t> action, you can automatically prune the oldest version of your packages while publishing a new version.</a:t>
            </a:r>
          </a:p>
          <a:p>
            <a:pPr marL="0" indent="0" algn="just">
              <a:spcAft>
                <a:spcPts val="1200"/>
              </a:spcAft>
              <a:buNone/>
            </a:pPr>
            <a:endParaRPr lang="en-US" sz="2000" b="0" i="0" dirty="0">
              <a:solidFill>
                <a:srgbClr val="161616"/>
              </a:solidFill>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1983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2638"/>
            <a:ext cx="6345239" cy="557525"/>
          </a:xfrm>
        </p:spPr>
        <p:txBody>
          <a:bodyPr/>
          <a:lstStyle/>
          <a:p>
            <a:r>
              <a:rPr lang="en-US" dirty="0"/>
              <a:t>Knowledge Checks</a:t>
            </a:r>
          </a:p>
        </p:txBody>
      </p:sp>
      <p:sp>
        <p:nvSpPr>
          <p:cNvPr id="2" name="Rectangle 1">
            <a:extLst>
              <a:ext uri="{FF2B5EF4-FFF2-40B4-BE49-F238E27FC236}">
                <a16:creationId xmlns:a16="http://schemas.microsoft.com/office/drawing/2014/main" id="{AAB7FFCE-6487-F91B-58CE-9BC1E7AA76E9}"/>
              </a:ext>
            </a:extLst>
          </p:cNvPr>
          <p:cNvSpPr/>
          <p:nvPr/>
        </p:nvSpPr>
        <p:spPr bwMode="auto">
          <a:xfrm>
            <a:off x="2888243" y="1229710"/>
            <a:ext cx="914400" cy="914400"/>
          </a:xfrm>
          <a:prstGeom prst="rect">
            <a:avLst/>
          </a:prstGeom>
          <a:solidFill>
            <a:srgbClr val="E8E6D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4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Leverage GitHub Actions to publish to GitHub Packages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In which scenarios should you NOT use GitHub Packages?</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1754326"/>
          </a:xfrm>
          <a:prstGeom prst="rect">
            <a:avLst/>
          </a:prstGeom>
          <a:noFill/>
        </p:spPr>
        <p:txBody>
          <a:bodyPr wrap="square" rtlCol="0">
            <a:spAutoFit/>
          </a:bodyPr>
          <a:lstStyle/>
          <a:p>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When I want to share code between methods of my application.</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When I want to share container images among developers of your team.</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When I want to publish a small code library as an open-source project.</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1 of 3</a:t>
            </a:r>
          </a:p>
        </p:txBody>
      </p:sp>
    </p:spTree>
    <p:extLst>
      <p:ext uri="{BB962C8B-B14F-4D97-AF65-F5344CB8AC3E}">
        <p14:creationId xmlns:p14="http://schemas.microsoft.com/office/powerpoint/2010/main" val="384195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Leverage GitHub Actions to publish to GitHub Packages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When pulling an image to your local environment, which credentials are needed?</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1754326"/>
          </a:xfrm>
          <a:prstGeom prst="rect">
            <a:avLst/>
          </a:prstGeom>
          <a:noFill/>
        </p:spPr>
        <p:txBody>
          <a:bodyPr wrap="square" rtlCol="0">
            <a:spAutoFit/>
          </a:bodyPr>
          <a:lstStyle/>
          <a:p>
            <a:endParaRPr lang="en-US" dirty="0">
              <a:latin typeface="Roboto Mono" pitchFamily="49" charset="0"/>
              <a:ea typeface="Roboto Mono" pitchFamily="49" charset="0"/>
            </a:endParaRPr>
          </a:p>
          <a:p>
            <a:pPr marL="342900" indent="-342900">
              <a:buFont typeface="+mj-lt"/>
              <a:buAutoNum type="alphaLcParenR"/>
            </a:pPr>
            <a:r>
              <a:rPr lang="en-US" dirty="0">
                <a:latin typeface="Quattrocento Sans" panose="020B0502050000020003" pitchFamily="34" charset="0"/>
                <a:ea typeface="Roboto Mono" pitchFamily="49" charset="0"/>
              </a:rPr>
              <a:t>Your GitHub username and a Personal Access Token</a:t>
            </a:r>
          </a:p>
          <a:p>
            <a:pPr marL="342900" indent="-342900">
              <a:buFont typeface="+mj-lt"/>
              <a:buAutoNum type="alphaLcParenR"/>
            </a:pPr>
            <a:endParaRPr lang="en-US" dirty="0">
              <a:latin typeface="Quattrocento Sans" panose="020B0502050000020003" pitchFamily="34" charset="0"/>
              <a:ea typeface="Roboto Mono" pitchFamily="49" charset="0"/>
            </a:endParaRPr>
          </a:p>
          <a:p>
            <a:pPr marL="342900" indent="-342900">
              <a:buFont typeface="+mj-lt"/>
              <a:buAutoNum type="alphaLcParenR"/>
            </a:pPr>
            <a:r>
              <a:rPr lang="en-US" dirty="0">
                <a:latin typeface="Quattrocento Sans" panose="020B0502050000020003" pitchFamily="34" charset="0"/>
                <a:ea typeface="Roboto Mono" pitchFamily="49" charset="0"/>
              </a:rPr>
              <a:t>The name of the organization and an API Key</a:t>
            </a:r>
          </a:p>
          <a:p>
            <a:pPr marL="342900" indent="-342900">
              <a:buFont typeface="+mj-lt"/>
              <a:buAutoNum type="alphaLcParenR"/>
            </a:pPr>
            <a:endParaRPr lang="en-US" dirty="0">
              <a:latin typeface="Quattrocento Sans" panose="020B0502050000020003" pitchFamily="34" charset="0"/>
              <a:ea typeface="Roboto Mono" pitchFamily="49" charset="0"/>
            </a:endParaRPr>
          </a:p>
          <a:p>
            <a:pPr marL="342900" indent="-342900">
              <a:buFont typeface="+mj-lt"/>
              <a:buAutoNum type="alphaLcParenR"/>
            </a:pPr>
            <a:r>
              <a:rPr lang="en-US" dirty="0">
                <a:latin typeface="Quattrocento Sans" panose="020B0502050000020003" pitchFamily="34" charset="0"/>
                <a:ea typeface="Roboto Mono" pitchFamily="49" charset="0"/>
              </a:rPr>
              <a:t>The name of the package and a package key</a:t>
            </a: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2 of 3</a:t>
            </a:r>
          </a:p>
        </p:txBody>
      </p:sp>
    </p:spTree>
    <p:extLst>
      <p:ext uri="{BB962C8B-B14F-4D97-AF65-F5344CB8AC3E}">
        <p14:creationId xmlns:p14="http://schemas.microsoft.com/office/powerpoint/2010/main" val="30175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8364-8EAB-C493-4F06-1232764321E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C157120-3B62-596B-6141-C8D77C19F92A}"/>
              </a:ext>
            </a:extLst>
          </p:cNvPr>
          <p:cNvSpPr>
            <a:spLocks noGrp="1"/>
          </p:cNvSpPr>
          <p:nvPr>
            <p:ph type="title"/>
          </p:nvPr>
        </p:nvSpPr>
        <p:spPr>
          <a:xfrm>
            <a:off x="381092" y="662976"/>
            <a:ext cx="10686957" cy="307777"/>
          </a:xfrm>
        </p:spPr>
        <p:txBody>
          <a:bodyPr vert="horz" wrap="square" lIns="0" tIns="0" rIns="0" bIns="0" rtlCol="0" anchor="t">
            <a:noAutofit/>
          </a:bodyPr>
          <a:lstStyle/>
          <a:p>
            <a:r>
              <a:rPr lang="en-US" sz="3200" dirty="0">
                <a:latin typeface="Quattrocento Sans" panose="020B0502050000020003" pitchFamily="34" charset="0"/>
              </a:rPr>
              <a:t>Knowledge Check: Leverage GitHub Actions to publish to GitHub Packages </a:t>
            </a:r>
          </a:p>
        </p:txBody>
      </p:sp>
      <p:sp>
        <p:nvSpPr>
          <p:cNvPr id="39" name="Text Placeholder 2">
            <a:extLst>
              <a:ext uri="{FF2B5EF4-FFF2-40B4-BE49-F238E27FC236}">
                <a16:creationId xmlns:a16="http://schemas.microsoft.com/office/drawing/2014/main" id="{BAFC6655-6140-469E-FCCB-8DB3816C4398}"/>
              </a:ext>
            </a:extLst>
          </p:cNvPr>
          <p:cNvSpPr txBox="1">
            <a:spLocks/>
          </p:cNvSpPr>
          <p:nvPr/>
        </p:nvSpPr>
        <p:spPr>
          <a:xfrm>
            <a:off x="381092" y="1830494"/>
            <a:ext cx="10296433" cy="726353"/>
          </a:xfrm>
          <a:prstGeom prst="rect">
            <a:avLst/>
          </a:prstGeom>
        </p:spPr>
        <p:txBody>
          <a:bodyPr vert="horz" wrap="square" lIns="0" tIns="0" rIns="0" bIns="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000" dirty="0">
                <a:latin typeface="Quattrocento Sans" panose="020B0502050000020003" pitchFamily="34" charset="0"/>
              </a:rPr>
              <a:t>How can you authenticate to GitHub Packages from your local development environment?</a:t>
            </a:r>
          </a:p>
        </p:txBody>
      </p:sp>
      <p:sp>
        <p:nvSpPr>
          <p:cNvPr id="3" name="TextBox 2">
            <a:extLst>
              <a:ext uri="{FF2B5EF4-FFF2-40B4-BE49-F238E27FC236}">
                <a16:creationId xmlns:a16="http://schemas.microsoft.com/office/drawing/2014/main" id="{40151F81-C575-5308-8B99-1E7BA806D325}"/>
              </a:ext>
            </a:extLst>
          </p:cNvPr>
          <p:cNvSpPr txBox="1"/>
          <p:nvPr/>
        </p:nvSpPr>
        <p:spPr>
          <a:xfrm>
            <a:off x="381092" y="2352059"/>
            <a:ext cx="8943975" cy="1754326"/>
          </a:xfrm>
          <a:prstGeom prst="rect">
            <a:avLst/>
          </a:prstGeom>
          <a:noFill/>
        </p:spPr>
        <p:txBody>
          <a:bodyPr wrap="square" rtlCol="0">
            <a:spAutoFit/>
          </a:bodyPr>
          <a:lstStyle/>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With an API Key</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With my GitHub Credentials (username and password)</a:t>
            </a:r>
          </a:p>
          <a:p>
            <a:pPr marL="342900" indent="-342900">
              <a:buFont typeface="+mj-lt"/>
              <a:buAutoNum type="alphaLcParenR"/>
            </a:pPr>
            <a:endParaRPr lang="en-US" dirty="0">
              <a:latin typeface="Quattrocento Sans" panose="020B0502050000020003" pitchFamily="34" charset="0"/>
            </a:endParaRPr>
          </a:p>
          <a:p>
            <a:pPr marL="342900" indent="-342900">
              <a:buFont typeface="+mj-lt"/>
              <a:buAutoNum type="alphaLcParenR"/>
            </a:pPr>
            <a:r>
              <a:rPr lang="en-US" dirty="0">
                <a:latin typeface="Quattrocento Sans" panose="020B0502050000020003" pitchFamily="34" charset="0"/>
              </a:rPr>
              <a:t>With a Personal Access Token</a:t>
            </a:r>
            <a:endParaRPr lang="en-US" dirty="0">
              <a:latin typeface="Quattrocento Sans" panose="020B0502050000020003" pitchFamily="34" charset="0"/>
              <a:ea typeface="Roboto Mono" pitchFamily="49" charset="0"/>
            </a:endParaRPr>
          </a:p>
        </p:txBody>
      </p:sp>
      <p:sp>
        <p:nvSpPr>
          <p:cNvPr id="4" name="Footer Placeholder 10">
            <a:extLst>
              <a:ext uri="{FF2B5EF4-FFF2-40B4-BE49-F238E27FC236}">
                <a16:creationId xmlns:a16="http://schemas.microsoft.com/office/drawing/2014/main" id="{9E141180-7BEE-FBE5-10C0-72DA5FCEA5E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
        <p:nvSpPr>
          <p:cNvPr id="6" name="TextBox 5">
            <a:extLst>
              <a:ext uri="{FF2B5EF4-FFF2-40B4-BE49-F238E27FC236}">
                <a16:creationId xmlns:a16="http://schemas.microsoft.com/office/drawing/2014/main" id="{920CBED3-52C0-9B80-22DF-C7162F3210ED}"/>
              </a:ext>
            </a:extLst>
          </p:cNvPr>
          <p:cNvSpPr txBox="1"/>
          <p:nvPr/>
        </p:nvSpPr>
        <p:spPr>
          <a:xfrm>
            <a:off x="10938072" y="447532"/>
            <a:ext cx="872836" cy="369332"/>
          </a:xfrm>
          <a:prstGeom prst="rect">
            <a:avLst/>
          </a:prstGeom>
          <a:noFill/>
        </p:spPr>
        <p:txBody>
          <a:bodyPr wrap="square" rtlCol="0">
            <a:spAutoFit/>
          </a:bodyPr>
          <a:lstStyle/>
          <a:p>
            <a:r>
              <a:rPr lang="en-US" dirty="0"/>
              <a:t>3 of 3</a:t>
            </a:r>
          </a:p>
        </p:txBody>
      </p:sp>
    </p:spTree>
    <p:extLst>
      <p:ext uri="{BB962C8B-B14F-4D97-AF65-F5344CB8AC3E}">
        <p14:creationId xmlns:p14="http://schemas.microsoft.com/office/powerpoint/2010/main" val="277684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Introduction</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599284"/>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module, you will learn how to automate the publication of code libraries (</a:t>
            </a:r>
            <a:r>
              <a:rPr lang="en-US" sz="2400" dirty="0" err="1">
                <a:latin typeface="Quattrocento Sans" panose="020B0502050000020003" pitchFamily="34" charset="0"/>
              </a:rPr>
              <a:t>npm</a:t>
            </a:r>
            <a:r>
              <a:rPr lang="en-US" sz="2400" dirty="0">
                <a:latin typeface="Quattrocento Sans" panose="020B0502050000020003" pitchFamily="34" charset="0"/>
              </a:rPr>
              <a:t>, NuGet, Maven, </a:t>
            </a:r>
            <a:r>
              <a:rPr lang="en-US" sz="2400" dirty="0" err="1">
                <a:latin typeface="Quattrocento Sans" panose="020B0502050000020003" pitchFamily="34" charset="0"/>
              </a:rPr>
              <a:t>RubyGems</a:t>
            </a:r>
            <a:r>
              <a:rPr lang="en-US" sz="2400" dirty="0">
                <a:latin typeface="Quattrocento Sans" panose="020B0502050000020003" pitchFamily="34" charset="0"/>
              </a:rPr>
              <a:t>) and containers to public or private GitHub Packages using GitHub Actions and your existing GitHub login for secure access. You’ll see how to streamline packaging and sharing within GitHub with just a few minutes of setup.</a:t>
            </a:r>
          </a:p>
        </p:txBody>
      </p:sp>
      <p:sp>
        <p:nvSpPr>
          <p:cNvPr id="7" name="TextBox 6">
            <a:extLst>
              <a:ext uri="{FF2B5EF4-FFF2-40B4-BE49-F238E27FC236}">
                <a16:creationId xmlns:a16="http://schemas.microsoft.com/office/drawing/2014/main" id="{6AF3F449-AFE6-897F-FE61-E28EC8F3FEFB}"/>
              </a:ext>
            </a:extLst>
          </p:cNvPr>
          <p:cNvSpPr txBox="1"/>
          <p:nvPr/>
        </p:nvSpPr>
        <p:spPr>
          <a:xfrm>
            <a:off x="652657" y="3028890"/>
            <a:ext cx="10049856" cy="800219"/>
          </a:xfrm>
          <a:prstGeom prst="rect">
            <a:avLst/>
          </a:prstGeom>
          <a:noFill/>
        </p:spPr>
        <p:txBody>
          <a:bodyPr wrap="square" lIns="0" tIns="0" rIns="0" bIns="0" rtlCol="0">
            <a:spAutoFit/>
          </a:bodyPr>
          <a:lstStyle/>
          <a:p>
            <a:pPr algn="l"/>
            <a:r>
              <a:rPr lang="en-US" sz="2400" dirty="0">
                <a:latin typeface="Quattrocento Sans" panose="020B0502050000020003" pitchFamily="34" charset="0"/>
                <a:cs typeface="Segoe UI" panose="020B0502040204020203" pitchFamily="34" charset="0"/>
              </a:rPr>
              <a:t>By the end of this unit, you'll be able to:</a:t>
            </a:r>
          </a:p>
          <a:p>
            <a:pPr algn="l"/>
            <a:endParaRPr lang="en-US" sz="2800" dirty="0">
              <a:latin typeface="Quattrocento Sans" panose="020B05020500000200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BE325B2-D04E-CD42-D966-4B58FFB3A17E}"/>
              </a:ext>
            </a:extLst>
          </p:cNvPr>
          <p:cNvSpPr txBox="1"/>
          <p:nvPr/>
        </p:nvSpPr>
        <p:spPr>
          <a:xfrm>
            <a:off x="652657" y="3552450"/>
            <a:ext cx="10494314" cy="2400657"/>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Understand what a Package Repository is and when to use it</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Set up a Continuous Integration (CI) workflow with GitHub Actions to publish to GitHub Packages</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Validate your knowledge with an exercise that checks your ability to publish to a GitHub Packages registry</a:t>
            </a:r>
          </a:p>
          <a:p>
            <a:pPr marL="342900" indent="-342900" algn="l">
              <a:spcAft>
                <a:spcPts val="1200"/>
              </a:spcAft>
              <a:buFont typeface="Arial" panose="020B0604020202020204" pitchFamily="34" charset="0"/>
              <a:buChar char="•"/>
            </a:pPr>
            <a:r>
              <a:rPr lang="en-US" sz="2000" dirty="0">
                <a:latin typeface="Quattrocento Sans" panose="020B0502050000020003" pitchFamily="34" charset="0"/>
                <a:cs typeface="Segoe UI" panose="020B0502040204020203" pitchFamily="34" charset="0"/>
              </a:rPr>
              <a:t>Identify how to authenticate, install, and manage GitHub Packages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0947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8193024" cy="492443"/>
          </a:xfrm>
        </p:spPr>
        <p:txBody>
          <a:bodyPr>
            <a:normAutofit fontScale="90000"/>
          </a:bodyPr>
          <a:lstStyle/>
          <a:p>
            <a:r>
              <a:rPr lang="en-US" sz="3200" dirty="0">
                <a:latin typeface="Quattrocento Sans" panose="020B0502050000020003" pitchFamily="34" charset="0"/>
              </a:rPr>
              <a:t>Summary</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52657" y="1599284"/>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Quattrocento Sans" panose="020B0502050000020003" pitchFamily="34" charset="0"/>
              </a:rPr>
              <a:t>In this module, you recognized the value of GitHub Packages and when you can use them in your workflow. You used GitHub Actions to build and test your code, and then used a GitHub Actions workflow to publish to GitHub Packages.</a:t>
            </a:r>
          </a:p>
          <a:p>
            <a:pPr marL="0" indent="0">
              <a:buNone/>
            </a:pPr>
            <a:endParaRPr lang="en-US" sz="2400" dirty="0">
              <a:latin typeface="Quattrocento Sans" panose="020B0502050000020003" pitchFamily="34" charset="0"/>
            </a:endParaRPr>
          </a:p>
          <a:p>
            <a:pPr marL="0" indent="0">
              <a:buNone/>
            </a:pPr>
            <a:endParaRPr lang="en-US" sz="2400" dirty="0">
              <a:latin typeface="Quattrocento Sans" panose="020B0502050000020003" pitchFamily="34" charset="0"/>
            </a:endParaRPr>
          </a:p>
        </p:txBody>
      </p:sp>
      <p:sp>
        <p:nvSpPr>
          <p:cNvPr id="7" name="TextBox 6">
            <a:extLst>
              <a:ext uri="{FF2B5EF4-FFF2-40B4-BE49-F238E27FC236}">
                <a16:creationId xmlns:a16="http://schemas.microsoft.com/office/drawing/2014/main" id="{6AF3F449-AFE6-897F-FE61-E28EC8F3FEFB}"/>
              </a:ext>
            </a:extLst>
          </p:cNvPr>
          <p:cNvSpPr txBox="1"/>
          <p:nvPr/>
        </p:nvSpPr>
        <p:spPr>
          <a:xfrm>
            <a:off x="579438" y="2421978"/>
            <a:ext cx="10049856" cy="800219"/>
          </a:xfrm>
          <a:prstGeom prst="rect">
            <a:avLst/>
          </a:prstGeom>
          <a:noFill/>
        </p:spPr>
        <p:txBody>
          <a:bodyPr wrap="square" lIns="0" tIns="0" rIns="0" bIns="0" rtlCol="0">
            <a:spAutoFit/>
          </a:bodyPr>
          <a:lstStyle/>
          <a:p>
            <a:pPr algn="l"/>
            <a:r>
              <a:rPr lang="en-US" sz="2400" b="1" dirty="0">
                <a:latin typeface="Quattrocento Sans" panose="020B0502050000020003" pitchFamily="34" charset="0"/>
                <a:cs typeface="Segoe UI" panose="020B0502040204020203" pitchFamily="34" charset="0"/>
              </a:rPr>
              <a:t>Learn more:</a:t>
            </a:r>
          </a:p>
          <a:p>
            <a:pPr algn="l"/>
            <a:endParaRPr lang="en-US" sz="2800" dirty="0">
              <a:latin typeface="Quattrocento Sans" panose="020B05020500000200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BE325B2-D04E-CD42-D966-4B58FFB3A17E}"/>
              </a:ext>
            </a:extLst>
          </p:cNvPr>
          <p:cNvSpPr txBox="1"/>
          <p:nvPr/>
        </p:nvSpPr>
        <p:spPr>
          <a:xfrm>
            <a:off x="652657" y="2871335"/>
            <a:ext cx="10494314" cy="1785104"/>
          </a:xfrm>
          <a:prstGeom prst="rect">
            <a:avLst/>
          </a:prstGeom>
          <a:noFill/>
        </p:spPr>
        <p:txBody>
          <a:bodyPr wrap="square">
            <a:spAutoFit/>
          </a:bodyPr>
          <a:lstStyle/>
          <a:p>
            <a:pPr algn="l">
              <a:spcAft>
                <a:spcPts val="1200"/>
              </a:spcAft>
            </a:pPr>
            <a:r>
              <a:rPr lang="en-US" sz="2000" b="0" i="0" dirty="0">
                <a:solidFill>
                  <a:srgbClr val="161616"/>
                </a:solidFill>
                <a:effectLst/>
                <a:latin typeface="Quattrocento Sans" panose="020B0502050000020003" pitchFamily="34" charset="0"/>
              </a:rPr>
              <a:t>Here are some links to more information on the topics we discussed in this module:</a:t>
            </a:r>
          </a:p>
          <a:p>
            <a:pPr marL="342900" indent="-342900" algn="l">
              <a:spcAft>
                <a:spcPts val="1200"/>
              </a:spcAft>
              <a:buFont typeface="Arial" panose="020B0604020202020204" pitchFamily="34" charset="0"/>
              <a:buChar char="•"/>
            </a:pPr>
            <a:r>
              <a:rPr lang="en-US" sz="20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Publishing a package</a:t>
            </a:r>
            <a:endParaRPr lang="en-US" sz="2000" b="0" i="0" dirty="0">
              <a:solidFill>
                <a:srgbClr val="00B0F0"/>
              </a:solidFill>
              <a:effectLst/>
              <a:latin typeface="Quattrocento Sans" panose="020B0502050000020003" pitchFamily="34" charset="0"/>
            </a:endParaRPr>
          </a:p>
          <a:p>
            <a:pPr marL="342900" indent="-342900" algn="l">
              <a:spcAft>
                <a:spcPts val="1200"/>
              </a:spcAft>
              <a:buFont typeface="Arial" panose="020B0604020202020204" pitchFamily="34" charset="0"/>
              <a:buChar char="•"/>
            </a:pPr>
            <a:r>
              <a:rPr lang="en-US" sz="2000"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Using GitHub Packages with your project's ecosystem</a:t>
            </a:r>
            <a:endParaRPr lang="en-US" sz="2000" b="0" i="0" dirty="0">
              <a:solidFill>
                <a:srgbClr val="00B0F0"/>
              </a:solidFill>
              <a:effectLst/>
              <a:latin typeface="Quattrocento Sans" panose="020B0502050000020003" pitchFamily="34" charset="0"/>
            </a:endParaRPr>
          </a:p>
          <a:p>
            <a:pPr marL="342900" indent="-342900" algn="l">
              <a:spcAft>
                <a:spcPts val="1200"/>
              </a:spcAft>
              <a:buFont typeface="Arial" panose="020B0604020202020204" pitchFamily="34" charset="0"/>
              <a:buChar char="•"/>
            </a:pPr>
            <a:r>
              <a:rPr lang="en-US" sz="2000" b="0" i="0" u="none" strike="noStrike" dirty="0">
                <a:solidFill>
                  <a:srgbClr val="00B0F0"/>
                </a:solidFill>
                <a:effectLst/>
                <a:latin typeface="Quattrocento Sans" panose="020B0502050000020003" pitchFamily="34" charset="0"/>
                <a:hlinkClick r:id="rId5">
                  <a:extLst>
                    <a:ext uri="{A12FA001-AC4F-418D-AE19-62706E023703}">
                      <ahyp:hlinkClr xmlns:ahyp="http://schemas.microsoft.com/office/drawing/2018/hyperlinkcolor" val="tx"/>
                    </a:ext>
                  </a:extLst>
                </a:hlinkClick>
              </a:rPr>
              <a:t>Pushing and pulling Docker images</a:t>
            </a:r>
            <a:endParaRPr lang="en-US" sz="2000" b="0" i="0" dirty="0">
              <a:solidFill>
                <a:srgbClr val="00B0F0"/>
              </a:solidFill>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414268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10156086" cy="492443"/>
          </a:xfrm>
        </p:spPr>
        <p:txBody>
          <a:bodyPr>
            <a:normAutofit fontScale="90000"/>
          </a:bodyPr>
          <a:lstStyle/>
          <a:p>
            <a:r>
              <a:rPr lang="en-US" sz="3200" dirty="0">
                <a:latin typeface="Quattrocento Sans" panose="020B0502050000020003" pitchFamily="34" charset="0"/>
              </a:rPr>
              <a:t>What is GitHub Packages?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96316" y="1128825"/>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GitHub Packages is a package-management service that makes it easy to publish public or private packages next to your source code.</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 Placeholder 2">
            <a:extLst>
              <a:ext uri="{FF2B5EF4-FFF2-40B4-BE49-F238E27FC236}">
                <a16:creationId xmlns:a16="http://schemas.microsoft.com/office/drawing/2014/main" id="{DFE4D5E8-D3B6-1001-77E7-3A0AD2590EB2}"/>
              </a:ext>
            </a:extLst>
          </p:cNvPr>
          <p:cNvSpPr txBox="1">
            <a:spLocks/>
          </p:cNvSpPr>
          <p:nvPr/>
        </p:nvSpPr>
        <p:spPr>
          <a:xfrm>
            <a:off x="696316" y="1920035"/>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1" i="0" dirty="0">
                <a:effectLst/>
                <a:latin typeface="Quattrocento Sans" panose="020B0502050000020003" pitchFamily="34" charset="0"/>
              </a:rPr>
              <a:t>Note: </a:t>
            </a:r>
            <a:r>
              <a:rPr lang="en-US" sz="2000" i="0" dirty="0">
                <a:effectLst/>
                <a:latin typeface="Quattrocento Sans" panose="020B0502050000020003" pitchFamily="34" charset="0"/>
              </a:rPr>
              <a:t>I</a:t>
            </a:r>
            <a:r>
              <a:rPr lang="en-US" sz="2000" i="0" dirty="0">
                <a:solidFill>
                  <a:srgbClr val="161616"/>
                </a:solidFill>
                <a:effectLst/>
                <a:latin typeface="Quattrocento Sans" panose="020B0502050000020003" pitchFamily="34" charset="0"/>
              </a:rPr>
              <a:t>f</a:t>
            </a:r>
            <a:r>
              <a:rPr lang="en-US" sz="2000" b="0" i="0" dirty="0">
                <a:solidFill>
                  <a:srgbClr val="161616"/>
                </a:solidFill>
                <a:effectLst/>
                <a:latin typeface="Quattrocento Sans" panose="020B0502050000020003" pitchFamily="34" charset="0"/>
              </a:rPr>
              <a:t> you are not already familiar with GitHub, check out the </a:t>
            </a:r>
            <a:r>
              <a:rPr lang="en-US" sz="2000" b="1" i="0" u="sng"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Introduction to GitHub</a:t>
            </a:r>
            <a:r>
              <a:rPr lang="en-US" sz="2000" b="0" i="0" dirty="0">
                <a:solidFill>
                  <a:srgbClr val="00B0F0"/>
                </a:solidFill>
                <a:effectLst/>
                <a:latin typeface="Quattrocento Sans" panose="020B0502050000020003" pitchFamily="34" charset="0"/>
              </a:rPr>
              <a:t> </a:t>
            </a:r>
            <a:r>
              <a:rPr lang="en-US" sz="2000" b="0" i="0" dirty="0">
                <a:solidFill>
                  <a:srgbClr val="161616"/>
                </a:solidFill>
                <a:effectLst/>
                <a:latin typeface="Quattrocento Sans" panose="020B0502050000020003" pitchFamily="34" charset="0"/>
              </a:rPr>
              <a:t>Learn module.</a:t>
            </a:r>
          </a:p>
        </p:txBody>
      </p:sp>
      <p:cxnSp>
        <p:nvCxnSpPr>
          <p:cNvPr id="5" name="Straight Connector 4">
            <a:extLst>
              <a:ext uri="{FF2B5EF4-FFF2-40B4-BE49-F238E27FC236}">
                <a16:creationId xmlns:a16="http://schemas.microsoft.com/office/drawing/2014/main" id="{0DA528CC-6746-DF0F-558B-72C2E8F9AC7C}"/>
              </a:ext>
            </a:extLst>
          </p:cNvPr>
          <p:cNvCxnSpPr/>
          <p:nvPr/>
        </p:nvCxnSpPr>
        <p:spPr>
          <a:xfrm>
            <a:off x="579438" y="1920035"/>
            <a:ext cx="0" cy="492442"/>
          </a:xfrm>
          <a:prstGeom prst="line">
            <a:avLst/>
          </a:prstGeom>
          <a:ln w="38100">
            <a:solidFill>
              <a:srgbClr val="98AFE4"/>
            </a:solidFill>
          </a:ln>
        </p:spPr>
        <p:style>
          <a:lnRef idx="2">
            <a:schemeClr val="accent1"/>
          </a:lnRef>
          <a:fillRef idx="0">
            <a:schemeClr val="accent1"/>
          </a:fillRef>
          <a:effectRef idx="1">
            <a:schemeClr val="accent1"/>
          </a:effectRef>
          <a:fontRef idx="minor">
            <a:schemeClr val="tx1"/>
          </a:fontRef>
        </p:style>
      </p:cxnSp>
      <p:sp>
        <p:nvSpPr>
          <p:cNvPr id="6" name="Title 16">
            <a:extLst>
              <a:ext uri="{FF2B5EF4-FFF2-40B4-BE49-F238E27FC236}">
                <a16:creationId xmlns:a16="http://schemas.microsoft.com/office/drawing/2014/main" id="{83DD1603-02F6-2D16-3EFA-B038CC469F75}"/>
              </a:ext>
            </a:extLst>
          </p:cNvPr>
          <p:cNvSpPr txBox="1">
            <a:spLocks/>
          </p:cNvSpPr>
          <p:nvPr/>
        </p:nvSpPr>
        <p:spPr>
          <a:xfrm>
            <a:off x="546427" y="2711245"/>
            <a:ext cx="10156086" cy="4924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mj-lt"/>
                <a:ea typeface="+mj-ea"/>
                <a:cs typeface="Segoe UI Semibold" panose="020B0502040204020203" pitchFamily="34" charset="0"/>
              </a:defRPr>
            </a:lvl1pPr>
          </a:lstStyle>
          <a:p>
            <a:r>
              <a:rPr lang="en-US" sz="3200" dirty="0">
                <a:latin typeface="Quattrocento Sans" panose="020B0502050000020003" pitchFamily="34" charset="0"/>
              </a:rPr>
              <a:t>GitHub Packages is a package registry</a:t>
            </a:r>
          </a:p>
        </p:txBody>
      </p:sp>
      <p:sp>
        <p:nvSpPr>
          <p:cNvPr id="7" name="Text Placeholder 2">
            <a:extLst>
              <a:ext uri="{FF2B5EF4-FFF2-40B4-BE49-F238E27FC236}">
                <a16:creationId xmlns:a16="http://schemas.microsoft.com/office/drawing/2014/main" id="{CE6CBD50-5088-42EC-DF66-00C95B8CB102}"/>
              </a:ext>
            </a:extLst>
          </p:cNvPr>
          <p:cNvSpPr txBox="1">
            <a:spLocks/>
          </p:cNvSpPr>
          <p:nvPr/>
        </p:nvSpPr>
        <p:spPr>
          <a:xfrm>
            <a:off x="696316" y="4146613"/>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dirty="0">
                <a:latin typeface="Quattrocento Sans" panose="020B0502050000020003" pitchFamily="34" charset="0"/>
              </a:rPr>
              <a:t>GitHub Packages allow you to share your project dependencies within your organization or publicly.</a:t>
            </a:r>
          </a:p>
          <a:p>
            <a:pPr marL="0" indent="0" algn="just">
              <a:spcAft>
                <a:spcPts val="600"/>
              </a:spcAft>
              <a:buNone/>
            </a:pPr>
            <a:r>
              <a:rPr lang="en-US" sz="2000" dirty="0">
                <a:latin typeface="Quattrocento Sans" panose="020B0502050000020003" pitchFamily="34" charset="0"/>
              </a:rPr>
              <a:t>When you work on a project that has package dependencies, it’s important for you to trust them, understand their code, and connect with the community who built them. Within organizations, you also need to be able to quickly find what’s been approved for your use.</a:t>
            </a:r>
          </a:p>
          <a:p>
            <a:pPr marL="0" indent="0" algn="just">
              <a:buNone/>
            </a:pPr>
            <a:r>
              <a:rPr lang="en-US" sz="2000" dirty="0">
                <a:latin typeface="Quattrocento Sans" panose="020B0502050000020003" pitchFamily="34" charset="0"/>
              </a:rPr>
              <a:t>GitHub Packages use the same familiar GitHub interface to find public packages anywhere on GitHub, or private packages within your organization or repositories.</a:t>
            </a:r>
          </a:p>
        </p:txBody>
      </p:sp>
    </p:spTree>
    <p:extLst>
      <p:ext uri="{BB962C8B-B14F-4D97-AF65-F5344CB8AC3E}">
        <p14:creationId xmlns:p14="http://schemas.microsoft.com/office/powerpoint/2010/main" val="17358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10156086" cy="492443"/>
          </a:xfrm>
        </p:spPr>
        <p:txBody>
          <a:bodyPr>
            <a:normAutofit fontScale="90000"/>
          </a:bodyPr>
          <a:lstStyle/>
          <a:p>
            <a:r>
              <a:rPr lang="en-US" sz="3200" dirty="0">
                <a:latin typeface="Quattrocento Sans" panose="020B0502050000020003" pitchFamily="34" charset="0"/>
              </a:rPr>
              <a:t>A standard package manager</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79438" y="2974520"/>
            <a:ext cx="529722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dirty="0">
                <a:latin typeface="Quattrocento Sans" panose="020B0502050000020003" pitchFamily="34" charset="0"/>
              </a:rPr>
              <a:t>GitHub Packages is compatible with common package-management clients, so you can publish packages with your choice of tools. If your repository is more complex, you may need to publish multiple packages of different types. You can also use webhooks or GitHub Actions to fully customize your publishing and post-publishing workflows.</a:t>
            </a:r>
          </a:p>
          <a:p>
            <a:pPr marL="0" indent="0" algn="just">
              <a:buNone/>
            </a:pPr>
            <a:r>
              <a:rPr lang="en-US" sz="2000" dirty="0">
                <a:latin typeface="Quattrocento Sans" panose="020B0502050000020003" pitchFamily="34" charset="0"/>
              </a:rPr>
              <a:t>Are you publishing an open-source package? Many open-source projects store their code on GitHub, so you can publish prerelease versions of your packages for testing within your community, then easily promote specific versions to the public registry of your choice.</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1026" name="Picture 2" descr="GitHub n p m package page, with description, and instructions about how to install it.">
            <a:extLst>
              <a:ext uri="{FF2B5EF4-FFF2-40B4-BE49-F238E27FC236}">
                <a16:creationId xmlns:a16="http://schemas.microsoft.com/office/drawing/2014/main" id="{3B19BFEB-D0FF-51FA-AA75-A58AD41D0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18962"/>
            <a:ext cx="6034505" cy="440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7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10156086" cy="492443"/>
          </a:xfrm>
        </p:spPr>
        <p:txBody>
          <a:bodyPr>
            <a:normAutofit fontScale="90000"/>
          </a:bodyPr>
          <a:lstStyle/>
          <a:p>
            <a:r>
              <a:rPr lang="en-US" sz="3200" dirty="0">
                <a:latin typeface="Quattrocento Sans" panose="020B0502050000020003" pitchFamily="34" charset="0"/>
              </a:rPr>
              <a:t>GitHub Packages is also a container registry</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97177" y="2936558"/>
            <a:ext cx="5297223"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b="0" i="0" dirty="0">
                <a:solidFill>
                  <a:srgbClr val="161616"/>
                </a:solidFill>
                <a:effectLst/>
                <a:latin typeface="Quattrocento Sans" panose="020B0502050000020003" pitchFamily="34" charset="0"/>
              </a:rPr>
              <a:t>From complete applications to CLI utilities, containers are another form of distributing code. GitHub Packages allow you to publish and distribute container images. Once published (in public or in private) you can use these images from anywhere, including:</a:t>
            </a:r>
          </a:p>
          <a:p>
            <a:pPr>
              <a:spcAft>
                <a:spcPts val="600"/>
              </a:spcAft>
            </a:pPr>
            <a:r>
              <a:rPr lang="en-US" sz="2000" b="0" i="0" dirty="0">
                <a:solidFill>
                  <a:srgbClr val="161616"/>
                </a:solidFill>
                <a:effectLst/>
                <a:latin typeface="Quattrocento Sans" panose="020B0502050000020003" pitchFamily="34" charset="0"/>
              </a:rPr>
              <a:t>In your local development environment</a:t>
            </a:r>
          </a:p>
          <a:p>
            <a:pPr>
              <a:spcAft>
                <a:spcPts val="600"/>
              </a:spcAft>
            </a:pPr>
            <a:r>
              <a:rPr lang="en-US" sz="2000" b="0" i="0" dirty="0">
                <a:solidFill>
                  <a:srgbClr val="161616"/>
                </a:solidFill>
                <a:effectLst/>
                <a:latin typeface="Quattrocento Sans" panose="020B0502050000020003" pitchFamily="34" charset="0"/>
              </a:rPr>
              <a:t>As a base image from your</a:t>
            </a:r>
            <a:r>
              <a:rPr lang="en-US" sz="2000" b="0" i="0" dirty="0">
                <a:solidFill>
                  <a:srgbClr val="00B0F0"/>
                </a:solidFill>
                <a:effectLst/>
                <a:latin typeface="Quattrocento Sans" panose="020B0502050000020003" pitchFamily="34" charset="0"/>
              </a:rPr>
              <a:t> </a:t>
            </a:r>
            <a:r>
              <a:rPr lang="en-US" sz="20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GitHub Codespaces</a:t>
            </a:r>
            <a:r>
              <a:rPr lang="en-US" sz="2000" b="0" i="0" dirty="0">
                <a:solidFill>
                  <a:srgbClr val="00B0F0"/>
                </a:solidFill>
                <a:effectLst/>
                <a:latin typeface="Quattrocento Sans" panose="020B0502050000020003" pitchFamily="34" charset="0"/>
              </a:rPr>
              <a:t> </a:t>
            </a:r>
            <a:r>
              <a:rPr lang="en-US" sz="2000" b="0" i="0" dirty="0">
                <a:solidFill>
                  <a:srgbClr val="161616"/>
                </a:solidFill>
                <a:effectLst/>
                <a:latin typeface="Quattrocento Sans" panose="020B0502050000020003" pitchFamily="34" charset="0"/>
              </a:rPr>
              <a:t>development environment</a:t>
            </a:r>
          </a:p>
          <a:p>
            <a:pPr>
              <a:spcAft>
                <a:spcPts val="600"/>
              </a:spcAft>
            </a:pPr>
            <a:r>
              <a:rPr lang="en-US" sz="2000" b="0" i="0" dirty="0">
                <a:solidFill>
                  <a:srgbClr val="161616"/>
                </a:solidFill>
                <a:effectLst/>
                <a:latin typeface="Quattrocento Sans" panose="020B0502050000020003" pitchFamily="34" charset="0"/>
              </a:rPr>
              <a:t>As a step to execute into your Continuous Integration (CI) / Continuous Deployment (CD) workflow with </a:t>
            </a:r>
            <a:r>
              <a:rPr lang="en-US" sz="2000"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GitHub Actions</a:t>
            </a:r>
            <a:endParaRPr lang="en-US" sz="2000" b="0" i="0" dirty="0">
              <a:solidFill>
                <a:srgbClr val="00B0F0"/>
              </a:solidFill>
              <a:effectLst/>
              <a:latin typeface="Quattrocento Sans" panose="020B0502050000020003" pitchFamily="34" charset="0"/>
            </a:endParaRPr>
          </a:p>
          <a:p>
            <a:r>
              <a:rPr lang="en-US" sz="2000" b="0" i="0" dirty="0">
                <a:solidFill>
                  <a:srgbClr val="161616"/>
                </a:solidFill>
                <a:effectLst/>
                <a:latin typeface="Quattrocento Sans" panose="020B0502050000020003" pitchFamily="34" charset="0"/>
              </a:rPr>
              <a:t>On a server or a cloud service</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3074" name="Picture 2" descr="GitHub container image page, with image versions listing, statistics and instructions about how to install it.">
            <a:extLst>
              <a:ext uri="{FF2B5EF4-FFF2-40B4-BE49-F238E27FC236}">
                <a16:creationId xmlns:a16="http://schemas.microsoft.com/office/drawing/2014/main" id="{ADDCE3E6-12CD-C15C-7E4C-0A608C8CA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602" y="1096063"/>
            <a:ext cx="5719147" cy="417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66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10156086" cy="492443"/>
          </a:xfrm>
        </p:spPr>
        <p:txBody>
          <a:bodyPr>
            <a:normAutofit fontScale="90000"/>
          </a:bodyPr>
          <a:lstStyle/>
          <a:p>
            <a:r>
              <a:rPr lang="en-US" sz="3200" dirty="0">
                <a:latin typeface="Quattrocento Sans" panose="020B0502050000020003" pitchFamily="34" charset="0"/>
              </a:rPr>
              <a:t>Compare GitHub Packages to GitHub Releases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68648" y="2400388"/>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600"/>
              </a:spcAft>
              <a:buNone/>
            </a:pPr>
            <a:r>
              <a:rPr lang="en-US" sz="2400" b="0" i="0" dirty="0">
                <a:solidFill>
                  <a:srgbClr val="161616"/>
                </a:solidFill>
                <a:effectLst/>
                <a:latin typeface="Quattrocento Sans" panose="020B0502050000020003" pitchFamily="34" charset="0"/>
              </a:rPr>
              <a:t>GitHub Packages are used to publish releases of your libraries to a standard package feed or a container registry. They are meant to leverage the ways the specific package-management client works with that feed, like linking back to the repository in which the package was created as well as the version of the code that was used.</a:t>
            </a:r>
          </a:p>
          <a:p>
            <a:pPr marL="0" indent="0" algn="l">
              <a:buNone/>
            </a:pPr>
            <a:r>
              <a:rPr lang="en-US" sz="24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GitHub Releases</a:t>
            </a:r>
            <a:r>
              <a:rPr lang="en-US" sz="2400" b="0" i="0" dirty="0">
                <a:solidFill>
                  <a:srgbClr val="00B0F0"/>
                </a:solidFill>
                <a:effectLst/>
                <a:latin typeface="Quattrocento Sans" panose="020B0502050000020003" pitchFamily="34" charset="0"/>
              </a:rPr>
              <a:t> </a:t>
            </a:r>
            <a:r>
              <a:rPr lang="en-US" sz="2400" b="0" i="0" dirty="0">
                <a:solidFill>
                  <a:srgbClr val="161616"/>
                </a:solidFill>
                <a:effectLst/>
                <a:latin typeface="Quattrocento Sans" panose="020B0502050000020003" pitchFamily="34" charset="0"/>
              </a:rPr>
              <a:t>are used to release a bundle of packaged software, along with release notes and links to binary files. You can download those releases directly from their unique URL and track them back to the specific commit they were created from. You can only download releases as </a:t>
            </a:r>
            <a:r>
              <a:rPr lang="en-US" sz="2400" b="0" i="0" dirty="0" err="1">
                <a:solidFill>
                  <a:srgbClr val="161616"/>
                </a:solidFill>
                <a:effectLst/>
                <a:latin typeface="Quattrocento Sans" panose="020B0502050000020003" pitchFamily="34" charset="0"/>
              </a:rPr>
              <a:t>tarballs</a:t>
            </a:r>
            <a:r>
              <a:rPr lang="en-US" sz="2400" b="0" i="0" dirty="0">
                <a:solidFill>
                  <a:srgbClr val="161616"/>
                </a:solidFill>
                <a:effectLst/>
                <a:latin typeface="Quattrocento Sans" panose="020B0502050000020003" pitchFamily="34" charset="0"/>
              </a:rPr>
              <a:t> or ZIP files.</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42242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10156086" cy="492443"/>
          </a:xfrm>
        </p:spPr>
        <p:txBody>
          <a:bodyPr>
            <a:normAutofit fontScale="90000"/>
          </a:bodyPr>
          <a:lstStyle/>
          <a:p>
            <a:r>
              <a:rPr lang="en-US" sz="3200" dirty="0">
                <a:latin typeface="Quattrocento Sans" panose="020B0502050000020003" pitchFamily="34" charset="0"/>
              </a:rPr>
              <a:t>Unified identity and permissions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65909" y="2628988"/>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Aft>
                <a:spcPts val="600"/>
              </a:spcAft>
              <a:buNone/>
            </a:pPr>
            <a:r>
              <a:rPr lang="en-US" sz="2400" b="0" i="0" dirty="0">
                <a:solidFill>
                  <a:srgbClr val="161616"/>
                </a:solidFill>
                <a:effectLst/>
                <a:latin typeface="Quattrocento Sans" panose="020B0502050000020003" pitchFamily="34" charset="0"/>
              </a:rPr>
              <a:t>Let's say you're working on a project using GitHub for hosting source code: JavaScript for the front end, with </a:t>
            </a:r>
            <a:r>
              <a:rPr lang="en-US" sz="2400" b="0" i="0" dirty="0" err="1">
                <a:solidFill>
                  <a:srgbClr val="161616"/>
                </a:solidFill>
                <a:effectLst/>
                <a:latin typeface="Quattrocento Sans" panose="020B0502050000020003" pitchFamily="34" charset="0"/>
              </a:rPr>
              <a:t>npm</a:t>
            </a:r>
            <a:r>
              <a:rPr lang="en-US" sz="2400" b="0" i="0" dirty="0">
                <a:solidFill>
                  <a:srgbClr val="161616"/>
                </a:solidFill>
                <a:effectLst/>
                <a:latin typeface="Quattrocento Sans" panose="020B0502050000020003" pitchFamily="34" charset="0"/>
              </a:rPr>
              <a:t> and Java for the back end. You now maintain at least three different sets of user credentials and permissions: for Git, </a:t>
            </a:r>
            <a:r>
              <a:rPr lang="en-US" sz="2400" b="0" i="0" dirty="0" err="1">
                <a:solidFill>
                  <a:srgbClr val="161616"/>
                </a:solidFill>
                <a:effectLst/>
                <a:latin typeface="Quattrocento Sans" panose="020B0502050000020003" pitchFamily="34" charset="0"/>
              </a:rPr>
              <a:t>npm</a:t>
            </a:r>
            <a:r>
              <a:rPr lang="en-US" sz="2400" b="0" i="0" dirty="0">
                <a:solidFill>
                  <a:srgbClr val="161616"/>
                </a:solidFill>
                <a:effectLst/>
                <a:latin typeface="Quattrocento Sans" panose="020B0502050000020003" pitchFamily="34" charset="0"/>
              </a:rPr>
              <a:t>, and Maven repositories.</a:t>
            </a:r>
          </a:p>
          <a:p>
            <a:pPr marL="0" indent="0" algn="l">
              <a:spcAft>
                <a:spcPts val="600"/>
              </a:spcAft>
              <a:buNone/>
            </a:pPr>
            <a:r>
              <a:rPr lang="en-US" sz="2400" b="0" i="0" dirty="0">
                <a:solidFill>
                  <a:srgbClr val="161616"/>
                </a:solidFill>
                <a:effectLst/>
                <a:latin typeface="Quattrocento Sans" panose="020B0502050000020003" pitchFamily="34" charset="0"/>
              </a:rPr>
              <a:t>With GitHub Packages, you can use a single set of credentials across your source-code repository, your private </a:t>
            </a:r>
            <a:r>
              <a:rPr lang="en-US" sz="2400" b="0" i="0" dirty="0" err="1">
                <a:solidFill>
                  <a:srgbClr val="161616"/>
                </a:solidFill>
                <a:effectLst/>
                <a:latin typeface="Quattrocento Sans" panose="020B0502050000020003" pitchFamily="34" charset="0"/>
              </a:rPr>
              <a:t>npm</a:t>
            </a:r>
            <a:r>
              <a:rPr lang="en-US" sz="2400" b="0" i="0" dirty="0">
                <a:solidFill>
                  <a:srgbClr val="161616"/>
                </a:solidFill>
                <a:effectLst/>
                <a:latin typeface="Quattrocento Sans" panose="020B0502050000020003" pitchFamily="34" charset="0"/>
              </a:rPr>
              <a:t> registry, and your Maven or Gradle private registry. Packages published through GitHub inherit the visibility and permissions assigned at the repository level. A new team member needs read access to a package and its code? Give them read access to the repository and it's done!</a:t>
            </a: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78085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46427" y="367781"/>
            <a:ext cx="10156086" cy="492443"/>
          </a:xfrm>
        </p:spPr>
        <p:txBody>
          <a:bodyPr>
            <a:normAutofit fontScale="90000"/>
          </a:bodyPr>
          <a:lstStyle/>
          <a:p>
            <a:r>
              <a:rPr lang="en-US" sz="3200" dirty="0">
                <a:latin typeface="Quattrocento Sans" panose="020B0502050000020003" pitchFamily="34" charset="0"/>
              </a:rPr>
              <a:t>Build and publish packages from GitHub</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625782" y="1355999"/>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400" b="0" i="0" u="none" strike="noStrike" dirty="0">
                <a:solidFill>
                  <a:srgbClr val="00B0F0"/>
                </a:solidFill>
                <a:effectLst/>
                <a:latin typeface="Quattrocento Sans" panose="020B0502050000020003" pitchFamily="34" charset="0"/>
                <a:hlinkClick r:id="rId3">
                  <a:extLst>
                    <a:ext uri="{A12FA001-AC4F-418D-AE19-62706E023703}">
                      <ahyp:hlinkClr xmlns:ahyp="http://schemas.microsoft.com/office/drawing/2018/hyperlinkcolor" val="tx"/>
                    </a:ext>
                  </a:extLst>
                </a:hlinkClick>
              </a:rPr>
              <a:t>GitHub Actions</a:t>
            </a:r>
            <a:r>
              <a:rPr lang="en-US" sz="2400" b="0" i="0" dirty="0">
                <a:solidFill>
                  <a:srgbClr val="00B0F0"/>
                </a:solidFill>
                <a:effectLst/>
                <a:latin typeface="Quattrocento Sans" panose="020B0502050000020003" pitchFamily="34" charset="0"/>
              </a:rPr>
              <a:t> </a:t>
            </a:r>
            <a:r>
              <a:rPr lang="en-US" sz="2400" b="0" i="0" dirty="0">
                <a:solidFill>
                  <a:srgbClr val="161616"/>
                </a:solidFill>
                <a:effectLst/>
                <a:latin typeface="Quattrocento Sans" panose="020B0502050000020003" pitchFamily="34" charset="0"/>
              </a:rPr>
              <a:t>is another GitHub feature that allows you to automate your software workflows. You can build, test, and deploy your code right from GitHub.</a:t>
            </a:r>
            <a:endParaRPr lang="en-US" sz="2000" b="0" i="0" dirty="0">
              <a:solidFill>
                <a:srgbClr val="161616"/>
              </a:solidFill>
              <a:effectLst/>
              <a:latin typeface="Quattrocento Sans" panose="020B0502050000020003" pitchFamily="34" charset="0"/>
            </a:endParaRPr>
          </a:p>
        </p:txBody>
      </p:sp>
      <p:sp>
        <p:nvSpPr>
          <p:cNvPr id="2" name="Footer Placeholder 1">
            <a:extLst>
              <a:ext uri="{FF2B5EF4-FFF2-40B4-BE49-F238E27FC236}">
                <a16:creationId xmlns:a16="http://schemas.microsoft.com/office/drawing/2014/main" id="{71335FDC-13B9-9A8F-7385-7C64917E6D3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 Placeholder 2">
            <a:extLst>
              <a:ext uri="{FF2B5EF4-FFF2-40B4-BE49-F238E27FC236}">
                <a16:creationId xmlns:a16="http://schemas.microsoft.com/office/drawing/2014/main" id="{FA0A9C60-12F4-C62B-AF26-6F8F76E6EB38}"/>
              </a:ext>
            </a:extLst>
          </p:cNvPr>
          <p:cNvSpPr txBox="1">
            <a:spLocks/>
          </p:cNvSpPr>
          <p:nvPr/>
        </p:nvSpPr>
        <p:spPr>
          <a:xfrm>
            <a:off x="625782" y="2407882"/>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000" b="1" i="0" u="none" strike="noStrike" dirty="0">
                <a:effectLst/>
                <a:latin typeface="Quattrocento Sans" panose="020B0502050000020003" pitchFamily="34" charset="0"/>
              </a:rPr>
              <a:t>Tip</a:t>
            </a:r>
            <a:r>
              <a:rPr lang="en-US" sz="2000" b="0" i="0" u="none" strike="noStrike" dirty="0">
                <a:effectLst/>
                <a:latin typeface="Quattrocento Sans" panose="020B0502050000020003" pitchFamily="34" charset="0"/>
              </a:rPr>
              <a:t>: If you want to learn more about GitHub Actions, check out the </a:t>
            </a:r>
            <a:r>
              <a:rPr lang="en-US" sz="2000" b="0" i="0" u="none" strike="noStrike" dirty="0">
                <a:solidFill>
                  <a:srgbClr val="00B0F0"/>
                </a:solidFill>
                <a:effectLst/>
                <a:latin typeface="Quattrocento Sans" panose="020B0502050000020003" pitchFamily="34" charset="0"/>
                <a:hlinkClick r:id="rId4">
                  <a:extLst>
                    <a:ext uri="{A12FA001-AC4F-418D-AE19-62706E023703}">
                      <ahyp:hlinkClr xmlns:ahyp="http://schemas.microsoft.com/office/drawing/2018/hyperlinkcolor" val="tx"/>
                    </a:ext>
                  </a:extLst>
                </a:hlinkClick>
              </a:rPr>
              <a:t>Build continuous integration (CI) workflows by using GitHub Actions</a:t>
            </a:r>
            <a:r>
              <a:rPr lang="en-US" sz="2000" b="0" i="0" u="none" strike="noStrike" dirty="0">
                <a:effectLst/>
                <a:latin typeface="Quattrocento Sans" panose="020B0502050000020003" pitchFamily="34" charset="0"/>
              </a:rPr>
              <a:t> Learn module.</a:t>
            </a:r>
            <a:endParaRPr lang="en-US" sz="1800" b="0" i="0" dirty="0">
              <a:effectLst/>
              <a:latin typeface="Quattrocento Sans" panose="020B0502050000020003" pitchFamily="34" charset="0"/>
            </a:endParaRPr>
          </a:p>
        </p:txBody>
      </p:sp>
      <p:cxnSp>
        <p:nvCxnSpPr>
          <p:cNvPr id="5" name="Straight Connector 4">
            <a:extLst>
              <a:ext uri="{FF2B5EF4-FFF2-40B4-BE49-F238E27FC236}">
                <a16:creationId xmlns:a16="http://schemas.microsoft.com/office/drawing/2014/main" id="{1B10C166-2548-179A-54F2-4E589A19A3B0}"/>
              </a:ext>
            </a:extLst>
          </p:cNvPr>
          <p:cNvCxnSpPr/>
          <p:nvPr/>
        </p:nvCxnSpPr>
        <p:spPr>
          <a:xfrm>
            <a:off x="546427" y="2407882"/>
            <a:ext cx="0" cy="492442"/>
          </a:xfrm>
          <a:prstGeom prst="line">
            <a:avLst/>
          </a:prstGeom>
          <a:ln w="38100">
            <a:solidFill>
              <a:srgbClr val="5FEE83"/>
            </a:solidFill>
          </a:ln>
        </p:spPr>
        <p:style>
          <a:lnRef idx="2">
            <a:schemeClr val="accent1"/>
          </a:lnRef>
          <a:fillRef idx="0">
            <a:schemeClr val="accent1"/>
          </a:fillRef>
          <a:effectRef idx="1">
            <a:schemeClr val="accent1"/>
          </a:effectRef>
          <a:fontRef idx="minor">
            <a:schemeClr val="tx1"/>
          </a:fontRef>
        </p:style>
      </p:cxnSp>
      <p:sp>
        <p:nvSpPr>
          <p:cNvPr id="6" name="Text Placeholder 2">
            <a:extLst>
              <a:ext uri="{FF2B5EF4-FFF2-40B4-BE49-F238E27FC236}">
                <a16:creationId xmlns:a16="http://schemas.microsoft.com/office/drawing/2014/main" id="{8A0BD5F0-8D9B-3CE3-2EE2-F4D17D833630}"/>
              </a:ext>
            </a:extLst>
          </p:cNvPr>
          <p:cNvSpPr txBox="1">
            <a:spLocks/>
          </p:cNvSpPr>
          <p:nvPr/>
        </p:nvSpPr>
        <p:spPr>
          <a:xfrm>
            <a:off x="625782" y="3957677"/>
            <a:ext cx="10384538" cy="492442"/>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Aft>
                <a:spcPts val="600"/>
              </a:spcAft>
              <a:buNone/>
            </a:pPr>
            <a:r>
              <a:rPr lang="en-US" sz="2400" b="0" i="0" u="none" strike="noStrike" dirty="0">
                <a:effectLst/>
                <a:latin typeface="Quattrocento Sans" panose="020B0502050000020003" pitchFamily="34" charset="0"/>
              </a:rPr>
              <a:t>By combining GitHub Actions and GitHub Packages, you can build a workflow that will build and test your code, and then publish it to GitHub Packages by simply pushing code to your repository.</a:t>
            </a:r>
          </a:p>
          <a:p>
            <a:pPr marL="0" indent="0" algn="just">
              <a:spcAft>
                <a:spcPts val="600"/>
              </a:spcAft>
              <a:buNone/>
            </a:pPr>
            <a:r>
              <a:rPr lang="en-US" sz="2400" b="0" i="0" u="none" strike="noStrike" dirty="0">
                <a:effectLst/>
                <a:latin typeface="Quattrocento Sans" panose="020B0502050000020003" pitchFamily="34" charset="0"/>
              </a:rPr>
              <a:t>In the next unit, we'll learn how to use our workflow to publish to GitHub Packages and GitHub Container Registry.</a:t>
            </a:r>
            <a:endParaRPr lang="en-US" sz="2000" b="0" i="0" dirty="0">
              <a:effectLst/>
              <a:latin typeface="Quattrocento Sans" panose="020B0502050000020003" pitchFamily="34" charset="0"/>
            </a:endParaRPr>
          </a:p>
        </p:txBody>
      </p:sp>
    </p:spTree>
    <p:extLst>
      <p:ext uri="{BB962C8B-B14F-4D97-AF65-F5344CB8AC3E}">
        <p14:creationId xmlns:p14="http://schemas.microsoft.com/office/powerpoint/2010/main" val="265473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7765</Words>
  <Application>Microsoft Office PowerPoint</Application>
  <PresentationFormat>Widescreen</PresentationFormat>
  <Paragraphs>504</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Quattrocento Sans</vt:lpstr>
      <vt:lpstr>Roboto Mono</vt:lpstr>
      <vt:lpstr>Segoe UI</vt:lpstr>
      <vt:lpstr>Office Theme</vt:lpstr>
      <vt:lpstr>GH-200: Automate your workflow with GitHub Actions Part 2 of 2</vt:lpstr>
      <vt:lpstr>Module 5: Leverage GitHub Actions to publish to GitHub Packages</vt:lpstr>
      <vt:lpstr>Introduction</vt:lpstr>
      <vt:lpstr>What is GitHub Packages?</vt:lpstr>
      <vt:lpstr>A standard package manager</vt:lpstr>
      <vt:lpstr>GitHub Packages is also a container registry</vt:lpstr>
      <vt:lpstr>Compare GitHub Packages to GitHub Releases</vt:lpstr>
      <vt:lpstr>Unified identity and permissions</vt:lpstr>
      <vt:lpstr>Build and publish packages from GitHub</vt:lpstr>
      <vt:lpstr>Publish to GitHub Packages and GitHub Container Registry</vt:lpstr>
      <vt:lpstr>Use a workflow to publish to GitHub Packages</vt:lpstr>
      <vt:lpstr>Use a workflow to publish to GitHub Packages (continued)</vt:lpstr>
      <vt:lpstr>Use GitHub Container Registry to host and manage Docker container images</vt:lpstr>
      <vt:lpstr>Use GitHub Container Registry to host and manage Docker container images (continued)</vt:lpstr>
      <vt:lpstr>Knowledge Checks</vt:lpstr>
      <vt:lpstr>Knowledge Check: Leverage GitHub Actions to publish to GitHub Packages </vt:lpstr>
      <vt:lpstr>Knowledge Check: Leverage GitHub Actions to publish to GitHub Packages </vt:lpstr>
      <vt:lpstr>Knowledge Check: Leverage GitHub Actions to publish to GitHub Packages </vt:lpstr>
      <vt:lpstr>Exercise - Publish to a GitHub Packages registry</vt:lpstr>
      <vt:lpstr>Exercise - (continued)</vt:lpstr>
      <vt:lpstr>GitHub Packages for code packages</vt:lpstr>
      <vt:lpstr>Generate a Personal Access Token</vt:lpstr>
      <vt:lpstr>Log in into GitHub Packages</vt:lpstr>
      <vt:lpstr>Install a package</vt:lpstr>
      <vt:lpstr>Manage packages</vt:lpstr>
      <vt:lpstr>Knowledge Checks</vt:lpstr>
      <vt:lpstr>Knowledge Check: Leverage GitHub Actions to publish to GitHub Packages </vt:lpstr>
      <vt:lpstr>Knowledge Check: Leverage GitHub Actions to publish to GitHub Packages </vt:lpstr>
      <vt:lpstr>Knowledge Check: Leverage GitHub Actions to publish to GitHub Packages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2025-06-12T13:48:38Z</dcterms:created>
  <dcterms:modified xsi:type="dcterms:W3CDTF">2025-06-12T13:48:45Z</dcterms:modified>
</cp:coreProperties>
</file>